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9" r:id="rId30"/>
    <p:sldId id="286" r:id="rId31"/>
    <p:sldId id="287" r:id="rId32"/>
    <p:sldId id="288" r:id="rId33"/>
    <p:sldId id="297" r:id="rId34"/>
    <p:sldId id="290" r:id="rId35"/>
    <p:sldId id="291" r:id="rId36"/>
    <p:sldId id="292" r:id="rId37"/>
    <p:sldId id="294" r:id="rId38"/>
    <p:sldId id="295" r:id="rId39"/>
    <p:sldId id="296" r:id="rId40"/>
    <p:sldId id="29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5" d="100"/>
          <a:sy n="105" d="100"/>
        </p:scale>
        <p:origin x="138" y="186"/>
      </p:cViewPr>
      <p:guideLst>
        <p:guide orient="horz" pos="2160"/>
        <p:guide pos="3840"/>
      </p:guideLst>
    </p:cSldViewPr>
  </p:slideViewPr>
  <p:notesTextViewPr>
    <p:cViewPr>
      <p:scale>
        <a:sx n="1" d="1"/>
        <a:sy n="1" d="1"/>
      </p:scale>
      <p:origin x="0" y="0"/>
    </p:cViewPr>
  </p:notesTextViewPr>
  <p:sorterViewPr>
    <p:cViewPr>
      <p:scale>
        <a:sx n="100" d="100"/>
        <a:sy n="100" d="100"/>
      </p:scale>
      <p:origin x="0" y="-124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image" Target="../media/image43.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image" Target="../media/image48.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image" Target="../media/image5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F9D1E6-25C0-491A-81E5-68EF524F18E9}" type="datetimeFigureOut">
              <a:rPr lang="en-US" smtClean="0"/>
              <a:t>4/30/2014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EA585E-880B-4A1C-AA34-176D0C33C24B}" type="slidenum">
              <a:rPr lang="en-US" smtClean="0"/>
              <a:t>‹#›</a:t>
            </a:fld>
            <a:endParaRPr lang="en-US"/>
          </a:p>
        </p:txBody>
      </p:sp>
    </p:spTree>
    <p:extLst>
      <p:ext uri="{BB962C8B-B14F-4D97-AF65-F5344CB8AC3E}">
        <p14:creationId xmlns:p14="http://schemas.microsoft.com/office/powerpoint/2010/main" val="2712348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EF4CF43E-2BE5-4DCD-8E0D-0D9F8469A008}" type="slidenum">
              <a:rPr lang="en-US" b="0"/>
              <a:pPr/>
              <a:t>8</a:t>
            </a:fld>
            <a:endParaRPr lang="en-US" b="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873858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DFF2746-D1FD-48C3-9459-24B2F751D354}" type="slidenum">
              <a:rPr lang="en-US" b="0"/>
              <a:pPr/>
              <a:t>29</a:t>
            </a:fld>
            <a:endParaRPr lang="en-US" b="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11179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8550C57-5FD3-4C72-9C44-809C2ECE1F42}" type="slidenum">
              <a:rPr lang="en-US" b="0"/>
              <a:pPr/>
              <a:t>30</a:t>
            </a:fld>
            <a:endParaRPr lang="en-US" b="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844439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F56C861-DCE5-4820-94DF-D05CEBDCED0C}" type="slidenum">
              <a:rPr lang="en-US" b="0"/>
              <a:pPr/>
              <a:t>31</a:t>
            </a:fld>
            <a:endParaRPr lang="en-US" b="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442012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5F7DB94-1C5A-4CC6-A0C6-63A43A8A6AEC}" type="slidenum">
              <a:rPr lang="en-US" b="0"/>
              <a:pPr/>
              <a:t>32</a:t>
            </a:fld>
            <a:endParaRPr lang="en-US" b="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742462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1B97D6B-4837-46E2-ADDC-F874BC12394E}" type="slidenum">
              <a:rPr lang="en-US" b="0"/>
              <a:pPr/>
              <a:t>35</a:t>
            </a:fld>
            <a:endParaRPr lang="en-US" b="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r>
              <a:rPr lang="en-US" smtClean="0">
                <a:latin typeface="Arial" panose="020B0604020202020204" pitchFamily="34" charset="0"/>
              </a:rPr>
              <a:t>Okay if uninstalled off of Bill’s computer first.</a:t>
            </a:r>
          </a:p>
        </p:txBody>
      </p:sp>
    </p:spTree>
    <p:extLst>
      <p:ext uri="{BB962C8B-B14F-4D97-AF65-F5344CB8AC3E}">
        <p14:creationId xmlns:p14="http://schemas.microsoft.com/office/powerpoint/2010/main" val="2474386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E8EB75E-C2BA-492D-AAD1-B1A240E6F694}" type="slidenum">
              <a:rPr lang="en-US" b="0"/>
              <a:pPr/>
              <a:t>19</a:t>
            </a:fld>
            <a:endParaRPr lang="en-US" b="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482535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9179A8E-103A-477D-908B-38F8FBB5B642}" type="slidenum">
              <a:rPr lang="en-US" b="0"/>
              <a:pPr/>
              <a:t>22</a:t>
            </a:fld>
            <a:endParaRPr lang="en-US" b="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726673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F8B9D58-BE4D-4B26-A6D8-0DF1D32F5AA1}" type="slidenum">
              <a:rPr lang="en-US" b="0"/>
              <a:pPr/>
              <a:t>23</a:t>
            </a:fld>
            <a:endParaRPr lang="en-US" b="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528065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F5275AE-7B6E-4C44-9723-4BA052ECB8EC}" type="slidenum">
              <a:rPr lang="en-US" b="0"/>
              <a:pPr/>
              <a:t>24</a:t>
            </a:fld>
            <a:endParaRPr lang="en-US" b="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888026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778F0C7-4327-442D-84D8-AF675B829B6D}" type="slidenum">
              <a:rPr lang="en-US" b="0"/>
              <a:pPr/>
              <a:t>25</a:t>
            </a:fld>
            <a:endParaRPr lang="en-US" b="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410809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73A3891-2A33-46FA-B15C-EB4FE777911C}" type="slidenum">
              <a:rPr lang="en-US" b="0"/>
              <a:pPr/>
              <a:t>26</a:t>
            </a:fld>
            <a:endParaRPr lang="en-US" b="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163044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A962D23-50F3-418B-88E3-6AAABA6B2661}" type="slidenum">
              <a:rPr lang="en-US" b="0"/>
              <a:pPr/>
              <a:t>27</a:t>
            </a:fld>
            <a:endParaRPr lang="en-US"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842395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9BB3B20-398B-42E1-9770-D186BAF63004}" type="slidenum">
              <a:rPr lang="en-US" b="0"/>
              <a:pPr/>
              <a:t>28</a:t>
            </a:fld>
            <a:endParaRPr lang="en-US" b="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089737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120904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F2EE3A02-366E-4391-8BAE-475E674C0159}"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DC4B49-D53B-410C-90D8-19D62B23CA1D}" type="slidenum">
              <a:rPr lang="en-US" smtClean="0"/>
              <a:t>‹#›</a:t>
            </a:fld>
            <a:endParaRPr lang="en-US"/>
          </a:p>
        </p:txBody>
      </p:sp>
      <p:sp>
        <p:nvSpPr>
          <p:cNvPr id="113" name="Rectangle 112"/>
          <p:cNvSpPr/>
          <p:nvPr/>
        </p:nvSpPr>
        <p:spPr>
          <a:xfrm>
            <a:off x="0" y="1905000"/>
            <a:ext cx="6604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6401859"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304800" y="2130426"/>
            <a:ext cx="58928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3733800"/>
            <a:ext cx="58928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E3A02-366E-4391-8BAE-475E674C0159}"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E3A02-366E-4391-8BAE-475E674C0159}"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0" y="457201"/>
            <a:ext cx="85344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625600" y="1905001"/>
            <a:ext cx="4876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705600" y="1905001"/>
            <a:ext cx="4876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fld id="{0861947C-91BA-47CF-9BD7-D308428F54DF}" type="slidenum">
              <a:rPr lang="en-US"/>
              <a:pPr/>
              <a:t>‹#›</a:t>
            </a:fld>
            <a:endParaRPr lang="en-US"/>
          </a:p>
        </p:txBody>
      </p:sp>
    </p:spTree>
    <p:extLst>
      <p:ext uri="{BB962C8B-B14F-4D97-AF65-F5344CB8AC3E}">
        <p14:creationId xmlns:p14="http://schemas.microsoft.com/office/powerpoint/2010/main" val="2521586315"/>
      </p:ext>
    </p:extLst>
  </p:cSld>
  <p:clrMapOvr>
    <a:masterClrMapping/>
  </p:clrMapOvr>
  <p:transition>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0" y="457201"/>
            <a:ext cx="85344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625600" y="1905001"/>
            <a:ext cx="4876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705600" y="1905000"/>
            <a:ext cx="4876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705600" y="4243389"/>
            <a:ext cx="4876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9"/>
          <p:cNvSpPr>
            <a:spLocks noGrp="1" noChangeArrowheads="1"/>
          </p:cNvSpPr>
          <p:nvPr>
            <p:ph type="dt" sz="half" idx="10"/>
          </p:nvPr>
        </p:nvSpPr>
        <p:spPr>
          <a:ln/>
        </p:spPr>
        <p:txBody>
          <a:bodyPr/>
          <a:lstStyle>
            <a:lvl1pPr>
              <a:defRPr/>
            </a:lvl1pPr>
          </a:lstStyle>
          <a:p>
            <a:pPr>
              <a:defRPr/>
            </a:pPr>
            <a:endParaRPr lang="en-US"/>
          </a:p>
        </p:txBody>
      </p:sp>
      <p:sp>
        <p:nvSpPr>
          <p:cNvPr id="7" name="Rectangle 70"/>
          <p:cNvSpPr>
            <a:spLocks noGrp="1" noChangeArrowheads="1"/>
          </p:cNvSpPr>
          <p:nvPr>
            <p:ph type="ftr" sz="quarter" idx="11"/>
          </p:nvPr>
        </p:nvSpPr>
        <p:spPr>
          <a:ln/>
        </p:spPr>
        <p:txBody>
          <a:bodyPr/>
          <a:lstStyle>
            <a:lvl1pPr>
              <a:defRPr/>
            </a:lvl1pPr>
          </a:lstStyle>
          <a:p>
            <a:pPr>
              <a:defRPr/>
            </a:pPr>
            <a:endParaRPr lang="en-US"/>
          </a:p>
        </p:txBody>
      </p:sp>
      <p:sp>
        <p:nvSpPr>
          <p:cNvPr id="8" name="Rectangle 71"/>
          <p:cNvSpPr>
            <a:spLocks noGrp="1" noChangeArrowheads="1"/>
          </p:cNvSpPr>
          <p:nvPr>
            <p:ph type="sldNum" sz="quarter" idx="12"/>
          </p:nvPr>
        </p:nvSpPr>
        <p:spPr>
          <a:ln/>
        </p:spPr>
        <p:txBody>
          <a:bodyPr/>
          <a:lstStyle>
            <a:lvl1pPr>
              <a:defRPr/>
            </a:lvl1pPr>
          </a:lstStyle>
          <a:p>
            <a:fld id="{4F28C1E9-FD1A-4327-9BF5-7D102521DCA4}" type="slidenum">
              <a:rPr lang="en-US"/>
              <a:pPr/>
              <a:t>‹#›</a:t>
            </a:fld>
            <a:endParaRPr lang="en-US"/>
          </a:p>
        </p:txBody>
      </p:sp>
    </p:spTree>
    <p:extLst>
      <p:ext uri="{BB962C8B-B14F-4D97-AF65-F5344CB8AC3E}">
        <p14:creationId xmlns:p14="http://schemas.microsoft.com/office/powerpoint/2010/main" val="474445895"/>
      </p:ext>
    </p:extLst>
  </p:cSld>
  <p:clrMapOvr>
    <a:masterClrMapping/>
  </p:clrMapOvr>
  <p:transition>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48000" y="457201"/>
            <a:ext cx="85344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625600" y="1905000"/>
            <a:ext cx="4876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705600" y="1905000"/>
            <a:ext cx="4876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625600" y="4243389"/>
            <a:ext cx="4876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705600" y="4243389"/>
            <a:ext cx="4876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p>
        </p:txBody>
      </p:sp>
      <p:sp>
        <p:nvSpPr>
          <p:cNvPr id="9" name="Rectangle 71"/>
          <p:cNvSpPr>
            <a:spLocks noGrp="1" noChangeArrowheads="1"/>
          </p:cNvSpPr>
          <p:nvPr>
            <p:ph type="sldNum" sz="quarter" idx="12"/>
          </p:nvPr>
        </p:nvSpPr>
        <p:spPr>
          <a:ln/>
        </p:spPr>
        <p:txBody>
          <a:bodyPr/>
          <a:lstStyle>
            <a:lvl1pPr>
              <a:defRPr/>
            </a:lvl1pPr>
          </a:lstStyle>
          <a:p>
            <a:fld id="{EC3C6864-71E5-4277-AF06-44ED8909ED0D}" type="slidenum">
              <a:rPr lang="en-US"/>
              <a:pPr/>
              <a:t>‹#›</a:t>
            </a:fld>
            <a:endParaRPr lang="en-US"/>
          </a:p>
        </p:txBody>
      </p:sp>
    </p:spTree>
    <p:extLst>
      <p:ext uri="{BB962C8B-B14F-4D97-AF65-F5344CB8AC3E}">
        <p14:creationId xmlns:p14="http://schemas.microsoft.com/office/powerpoint/2010/main" val="3108959572"/>
      </p:ext>
    </p:extLst>
  </p:cSld>
  <p:clrMapOvr>
    <a:masterClrMapping/>
  </p:clrMapOvr>
  <p:transition>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E3A02-366E-4391-8BAE-475E674C0159}"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2" y="-30478"/>
            <a:ext cx="120903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12192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12192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12192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609600" y="5621365"/>
            <a:ext cx="110744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609600" y="4463568"/>
            <a:ext cx="110744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F2EE3A02-366E-4391-8BAE-475E674C0159}" type="datetimeFigureOut">
              <a:rPr lang="en-US" smtClean="0"/>
              <a:t>4/30/2014</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F8DC4B49-D53B-410C-90D8-19D62B23CA1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EE3A02-366E-4391-8BAE-475E674C0159}"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EE3A02-366E-4391-8BAE-475E674C0159}" type="datetimeFigureOut">
              <a:rPr lang="en-US" smtClean="0"/>
              <a:t>4/30/2014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EE3A02-366E-4391-8BAE-475E674C0159}" type="datetimeFigureOut">
              <a:rPr lang="en-US" smtClean="0"/>
              <a:t>4/30/2014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EE3A02-366E-4391-8BAE-475E674C0159}" type="datetimeFigureOut">
              <a:rPr lang="en-US" smtClean="0"/>
              <a:t>4/30/2014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DC4B49-D53B-410C-90D8-19D62B23CA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7200" y="273051"/>
            <a:ext cx="7315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2EE3A02-366E-4391-8BAE-475E674C0159}"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DC4B49-D53B-410C-90D8-19D62B23CA1D}" type="slidenum">
              <a:rPr lang="en-US" smtClean="0"/>
              <a:t>‹#›</a:t>
            </a:fld>
            <a:endParaRPr lang="en-US"/>
          </a:p>
        </p:txBody>
      </p:sp>
      <p:sp>
        <p:nvSpPr>
          <p:cNvPr id="37" name="Rectangle 36"/>
          <p:cNvSpPr/>
          <p:nvPr/>
        </p:nvSpPr>
        <p:spPr>
          <a:xfrm>
            <a:off x="0" y="1563624"/>
            <a:ext cx="3681984"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2007129" y="3221207"/>
            <a:ext cx="3017520" cy="105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03200" y="1901952"/>
            <a:ext cx="316992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203200" y="3273552"/>
            <a:ext cx="316992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67200" y="381000"/>
            <a:ext cx="74168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F2EE3A02-366E-4391-8BAE-475E674C0159}"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DC4B49-D53B-410C-90D8-19D62B23CA1D}" type="slidenum">
              <a:rPr lang="en-US" smtClean="0"/>
              <a:t>‹#›</a:t>
            </a:fld>
            <a:endParaRPr lang="en-US"/>
          </a:p>
        </p:txBody>
      </p:sp>
      <p:sp>
        <p:nvSpPr>
          <p:cNvPr id="33" name="Rectangle 32"/>
          <p:cNvSpPr/>
          <p:nvPr/>
        </p:nvSpPr>
        <p:spPr>
          <a:xfrm>
            <a:off x="0" y="1563624"/>
            <a:ext cx="3681984"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2007129" y="3221207"/>
            <a:ext cx="3017520" cy="105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07264" y="1905000"/>
            <a:ext cx="316992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203200" y="3276600"/>
            <a:ext cx="316992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99136" y="137160"/>
            <a:ext cx="1182624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09600" y="6312409"/>
            <a:ext cx="2844800" cy="365125"/>
          </a:xfrm>
          <a:prstGeom prst="rect">
            <a:avLst/>
          </a:prstGeom>
        </p:spPr>
        <p:txBody>
          <a:bodyPr vert="horz" lIns="91440" tIns="45720" rIns="91440" bIns="45720" rtlCol="0" anchor="ctr"/>
          <a:lstStyle>
            <a:lvl1pPr algn="l">
              <a:defRPr sz="1200">
                <a:solidFill>
                  <a:schemeClr val="tx2"/>
                </a:solidFill>
              </a:defRPr>
            </a:lvl1pPr>
          </a:lstStyle>
          <a:p>
            <a:fld id="{F2EE3A02-366E-4391-8BAE-475E674C0159}" type="datetimeFigureOut">
              <a:rPr lang="en-US" smtClean="0"/>
              <a:t>4/30/2014</a:t>
            </a:fld>
            <a:endParaRPr lang="en-US"/>
          </a:p>
        </p:txBody>
      </p:sp>
      <p:sp>
        <p:nvSpPr>
          <p:cNvPr id="5" name="Footer Placeholder 4"/>
          <p:cNvSpPr>
            <a:spLocks noGrp="1"/>
          </p:cNvSpPr>
          <p:nvPr>
            <p:ph type="ftr" sz="quarter" idx="3"/>
          </p:nvPr>
        </p:nvSpPr>
        <p:spPr>
          <a:xfrm>
            <a:off x="3774831" y="6312409"/>
            <a:ext cx="4642339"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8737600" y="6312409"/>
            <a:ext cx="2844800" cy="365125"/>
          </a:xfrm>
          <a:prstGeom prst="rect">
            <a:avLst/>
          </a:prstGeom>
        </p:spPr>
        <p:txBody>
          <a:bodyPr vert="horz" lIns="91440" tIns="45720" rIns="91440" bIns="45720" rtlCol="0" anchor="ctr"/>
          <a:lstStyle>
            <a:lvl1pPr algn="r">
              <a:defRPr sz="1200">
                <a:solidFill>
                  <a:schemeClr val="tx2"/>
                </a:solidFill>
              </a:defRPr>
            </a:lvl1pPr>
          </a:lstStyle>
          <a:p>
            <a:fld id="{F8DC4B49-D53B-410C-90D8-19D62B23CA1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2.WMF"/><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44.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3.png"/><Relationship Id="rId4" Type="http://schemas.openxmlformats.org/officeDocument/2006/relationships/oleObject" Target="../embeddings/oleObject2.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5.xml"/><Relationship Id="rId7" Type="http://schemas.openxmlformats.org/officeDocument/2006/relationships/image" Target="../media/image46.png"/><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45.png"/><Relationship Id="rId4" Type="http://schemas.openxmlformats.org/officeDocument/2006/relationships/oleObject" Target="../embeddings/oleObject4.bin"/><Relationship Id="rId9"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9.png"/><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48.png"/><Relationship Id="rId4" Type="http://schemas.openxmlformats.org/officeDocument/2006/relationships/oleObject" Target="../embeddings/oleObject7.bin"/></Relationships>
</file>

<file path=ppt/slides/_rels/slide2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7.xml"/><Relationship Id="rId7" Type="http://schemas.openxmlformats.org/officeDocument/2006/relationships/image" Target="../media/image51.png"/><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50.png"/><Relationship Id="rId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53.png"/><Relationship Id="rId4" Type="http://schemas.openxmlformats.org/officeDocument/2006/relationships/oleObject" Target="../embeddings/oleObject11.bin"/></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Digital Citizenship</a:t>
            </a:r>
            <a:endParaRPr lang="en-US" dirty="0"/>
          </a:p>
        </p:txBody>
      </p:sp>
      <p:sp>
        <p:nvSpPr>
          <p:cNvPr id="3" name="Subtitle 2"/>
          <p:cNvSpPr>
            <a:spLocks noGrp="1"/>
          </p:cNvSpPr>
          <p:nvPr>
            <p:ph type="subTitle" idx="1"/>
          </p:nvPr>
        </p:nvSpPr>
        <p:spPr/>
        <p:txBody>
          <a:bodyPr/>
          <a:lstStyle/>
          <a:p>
            <a:r>
              <a:rPr lang="en-US" dirty="0" smtClean="0"/>
              <a:t>Computer Technology, Mrs. Tom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9522" y="4067388"/>
            <a:ext cx="6864211" cy="2054253"/>
          </a:xfrm>
          <a:prstGeom prst="rect">
            <a:avLst/>
          </a:prstGeom>
        </p:spPr>
      </p:pic>
    </p:spTree>
    <p:extLst>
      <p:ext uri="{BB962C8B-B14F-4D97-AF65-F5344CB8AC3E}">
        <p14:creationId xmlns:p14="http://schemas.microsoft.com/office/powerpoint/2010/main" val="1167536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 continued</a:t>
            </a:r>
            <a:endParaRPr lang="en-US" dirty="0"/>
          </a:p>
        </p:txBody>
      </p:sp>
      <p:sp>
        <p:nvSpPr>
          <p:cNvPr id="4" name="Rectangle 3"/>
          <p:cNvSpPr>
            <a:spLocks noGrp="1" noChangeArrowheads="1"/>
          </p:cNvSpPr>
          <p:nvPr>
            <p:ph idx="1"/>
          </p:nvPr>
        </p:nvSpPr>
        <p:spPr/>
        <p:txBody>
          <a:bodyPr/>
          <a:lstStyle/>
          <a:p>
            <a:pPr marL="0" indent="0" eaLnBrk="1" hangingPunct="1">
              <a:buNone/>
              <a:defRPr/>
            </a:pPr>
            <a:r>
              <a:rPr lang="en-US" sz="3600" dirty="0" smtClean="0"/>
              <a:t>An </a:t>
            </a:r>
            <a:r>
              <a:rPr lang="en-US" sz="3600" u="sng" dirty="0" smtClean="0"/>
              <a:t>original</a:t>
            </a:r>
            <a:r>
              <a:rPr lang="en-US" sz="3600" dirty="0" smtClean="0"/>
              <a:t> work is copyrighted once it’s in </a:t>
            </a:r>
            <a:r>
              <a:rPr lang="en-US" sz="3600" u="sng" dirty="0" smtClean="0"/>
              <a:t>tangible</a:t>
            </a:r>
            <a:r>
              <a:rPr lang="en-US" sz="3600" dirty="0" smtClean="0"/>
              <a:t> form.  </a:t>
            </a:r>
          </a:p>
          <a:p>
            <a:pPr lvl="1" eaLnBrk="1" hangingPunct="1">
              <a:defRPr/>
            </a:pPr>
            <a:r>
              <a:rPr lang="en-US" sz="3200" dirty="0" smtClean="0"/>
              <a:t>You can’t copyright a thought.</a:t>
            </a:r>
          </a:p>
        </p:txBody>
      </p:sp>
      <p:sp>
        <p:nvSpPr>
          <p:cNvPr id="5" name="Rectangle 38"/>
          <p:cNvSpPr>
            <a:spLocks noChangeArrowheads="1"/>
          </p:cNvSpPr>
          <p:nvPr/>
        </p:nvSpPr>
        <p:spPr bwMode="auto">
          <a:xfrm>
            <a:off x="838200" y="4001294"/>
            <a:ext cx="4191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90000"/>
              </a:lnSpc>
              <a:spcBef>
                <a:spcPct val="20000"/>
              </a:spcBef>
              <a:buClr>
                <a:schemeClr val="hlink"/>
              </a:buClr>
              <a:buSzPct val="80000"/>
              <a:buFont typeface="Wingdings" pitchFamily="2" charset="2"/>
              <a:buNone/>
              <a:defRPr/>
            </a:pPr>
            <a:r>
              <a:rPr lang="en-US" sz="3200" b="0" i="1" dirty="0">
                <a:latin typeface="Times" pitchFamily="18" charset="0"/>
              </a:rPr>
              <a:t>If something is registered with the US Copyright Office, you’ll see this symbol  </a:t>
            </a:r>
            <a:r>
              <a:rPr lang="en-US" sz="4400" b="0" i="1" dirty="0">
                <a:latin typeface="Times" pitchFamily="18" charset="0"/>
              </a:rPr>
              <a:t>©</a:t>
            </a:r>
            <a:r>
              <a:rPr lang="en-US" sz="3200" b="0" i="1" dirty="0">
                <a:latin typeface="Times" pitchFamily="18" charset="0"/>
              </a:rPr>
              <a:t>.</a:t>
            </a:r>
          </a:p>
        </p:txBody>
      </p:sp>
      <p:graphicFrame>
        <p:nvGraphicFramePr>
          <p:cNvPr id="6" name="Object 34"/>
          <p:cNvGraphicFramePr>
            <a:graphicFrameLocks noChangeAspect="1"/>
          </p:cNvGraphicFramePr>
          <p:nvPr>
            <p:extLst>
              <p:ext uri="{D42A27DB-BD31-4B8C-83A1-F6EECF244321}">
                <p14:modId xmlns:p14="http://schemas.microsoft.com/office/powerpoint/2010/main" val="581897027"/>
              </p:ext>
            </p:extLst>
          </p:nvPr>
        </p:nvGraphicFramePr>
        <p:xfrm>
          <a:off x="5203478" y="3965122"/>
          <a:ext cx="5591998" cy="2892878"/>
        </p:xfrm>
        <a:graphic>
          <a:graphicData uri="http://schemas.openxmlformats.org/presentationml/2006/ole">
            <mc:AlternateContent xmlns:mc="http://schemas.openxmlformats.org/markup-compatibility/2006">
              <mc:Choice xmlns:v="urn:schemas-microsoft-com:vml" Requires="v">
                <p:oleObj spid="_x0000_s8208" name="Bitmap Image" r:id="rId3" imgW="8104762" imgH="4191585" progId="Paint.Picture">
                  <p:embed/>
                </p:oleObj>
              </mc:Choice>
              <mc:Fallback>
                <p:oleObj name="Bitmap Image" r:id="rId3" imgW="8104762" imgH="4191585"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3478" y="3965122"/>
                        <a:ext cx="5591998" cy="2892878"/>
                      </a:xfrm>
                      <a:prstGeom prst="rect">
                        <a:avLst/>
                      </a:prstGeom>
                      <a:noFill/>
                      <a:ln>
                        <a:noFill/>
                      </a:ln>
                      <a:effectLst/>
                    </p:spPr>
                  </p:pic>
                </p:oleObj>
              </mc:Fallback>
            </mc:AlternateContent>
          </a:graphicData>
        </a:graphic>
      </p:graphicFrame>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3603" y="2171316"/>
            <a:ext cx="919640" cy="1449643"/>
          </a:xfrm>
          <a:prstGeom prst="rect">
            <a:avLst/>
          </a:prstGeom>
        </p:spPr>
      </p:pic>
      <p:sp>
        <p:nvSpPr>
          <p:cNvPr id="8" name="TextBox 7"/>
          <p:cNvSpPr txBox="1"/>
          <p:nvPr/>
        </p:nvSpPr>
        <p:spPr>
          <a:xfrm>
            <a:off x="7462342" y="2701124"/>
            <a:ext cx="2641815" cy="369332"/>
          </a:xfrm>
          <a:prstGeom prst="rect">
            <a:avLst/>
          </a:prstGeom>
          <a:noFill/>
        </p:spPr>
        <p:txBody>
          <a:bodyPr wrap="square" rtlCol="0">
            <a:spAutoFit/>
          </a:bodyPr>
          <a:lstStyle/>
          <a:p>
            <a:r>
              <a:rPr lang="en-US" dirty="0" smtClean="0">
                <a:latin typeface="Arial Black" panose="020B0A04020102020204" pitchFamily="34" charset="0"/>
              </a:rPr>
              <a:t>Hmmm…</a:t>
            </a:r>
            <a:endParaRPr lang="en-US" dirty="0">
              <a:latin typeface="Arial Black" panose="020B0A04020102020204" pitchFamily="34" charset="0"/>
            </a:endParaRPr>
          </a:p>
        </p:txBody>
      </p:sp>
    </p:spTree>
    <p:extLst>
      <p:ext uri="{BB962C8B-B14F-4D97-AF65-F5344CB8AC3E}">
        <p14:creationId xmlns:p14="http://schemas.microsoft.com/office/powerpoint/2010/main" val="318744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 continued</a:t>
            </a:r>
            <a:endParaRPr lang="en-US" dirty="0"/>
          </a:p>
        </p:txBody>
      </p:sp>
      <p:sp>
        <p:nvSpPr>
          <p:cNvPr id="4" name="Rectangle 3"/>
          <p:cNvSpPr>
            <a:spLocks noGrp="1" noChangeArrowheads="1"/>
          </p:cNvSpPr>
          <p:nvPr>
            <p:ph idx="1"/>
          </p:nvPr>
        </p:nvSpPr>
        <p:spPr>
          <a:xfrm>
            <a:off x="838200" y="1825625"/>
            <a:ext cx="5925457" cy="4351338"/>
          </a:xfrm>
        </p:spPr>
        <p:txBody>
          <a:bodyPr/>
          <a:lstStyle/>
          <a:p>
            <a:pPr marL="0" indent="0" eaLnBrk="1" hangingPunct="1">
              <a:buNone/>
              <a:defRPr/>
            </a:pPr>
            <a:r>
              <a:rPr lang="en-US" b="1" dirty="0" smtClean="0"/>
              <a:t>Is it okay to copy something that doesn’t have the </a:t>
            </a:r>
            <a:r>
              <a:rPr lang="en-US" b="1" dirty="0" smtClean="0">
                <a:cs typeface="Arial" charset="0"/>
              </a:rPr>
              <a:t>© symbol on it?</a:t>
            </a:r>
          </a:p>
          <a:p>
            <a:pPr marL="0" indent="0" algn="r" eaLnBrk="1" hangingPunct="1">
              <a:defRPr/>
            </a:pPr>
            <a:r>
              <a:rPr lang="en-US" dirty="0" smtClean="0">
                <a:cs typeface="Arial" charset="0"/>
              </a:rPr>
              <a:t>NO. You still need the permission of the owner. </a:t>
            </a:r>
          </a:p>
        </p:txBody>
      </p:sp>
      <p:sp>
        <p:nvSpPr>
          <p:cNvPr id="5" name="Text Box 19"/>
          <p:cNvSpPr txBox="1">
            <a:spLocks noChangeArrowheads="1"/>
          </p:cNvSpPr>
          <p:nvPr/>
        </p:nvSpPr>
        <p:spPr bwMode="auto">
          <a:xfrm>
            <a:off x="1654075" y="4159951"/>
            <a:ext cx="5595811" cy="1200329"/>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2400" b="0" dirty="0">
                <a:solidFill>
                  <a:srgbClr val="000000"/>
                </a:solidFill>
                <a:latin typeface="Tw Cen MT Condensed" panose="020B0606020104020203" pitchFamily="34" charset="0"/>
                <a:cs typeface="Arial" panose="020B0604020202020204" pitchFamily="34" charset="0"/>
              </a:rPr>
              <a:t>Remember, any original work in tangible form is automatically protected by copyright. The © symbol only means that it is registered with the Copyright office.</a:t>
            </a:r>
          </a:p>
        </p:txBody>
      </p:sp>
      <p:pic>
        <p:nvPicPr>
          <p:cNvPr id="8" name="Picture 17" descr="MMj031575900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65028" y="1056935"/>
            <a:ext cx="2061029" cy="293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148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2000"/>
                                        <p:tgtEl>
                                          <p:spTgt spid="4">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Creative Commons</a:t>
            </a:r>
            <a:endParaRPr lang="en-US" sz="5400" dirty="0"/>
          </a:p>
        </p:txBody>
      </p:sp>
      <p:sp>
        <p:nvSpPr>
          <p:cNvPr id="3" name="Content Placeholder 2"/>
          <p:cNvSpPr>
            <a:spLocks noGrp="1"/>
          </p:cNvSpPr>
          <p:nvPr>
            <p:ph idx="1"/>
          </p:nvPr>
        </p:nvSpPr>
        <p:spPr>
          <a:xfrm>
            <a:off x="838200" y="1825625"/>
            <a:ext cx="4749800" cy="4351338"/>
          </a:xfrm>
        </p:spPr>
        <p:txBody>
          <a:bodyPr>
            <a:normAutofit/>
          </a:bodyPr>
          <a:lstStyle/>
          <a:p>
            <a:r>
              <a:rPr lang="en-US" dirty="0" smtClean="0"/>
              <a:t>A license that lets you dictate how others may use your work.  Allows you to keep your copyright but allows others to copy or distribute your work provided they give you credit and only on the conditions you specify.</a:t>
            </a:r>
            <a:endParaRPr lang="en-US" dirty="0"/>
          </a:p>
        </p:txBody>
      </p:sp>
      <p:pic>
        <p:nvPicPr>
          <p:cNvPr id="5" name="Picture 4"/>
          <p:cNvPicPr>
            <a:picLocks noChangeAspect="1"/>
          </p:cNvPicPr>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802593" y="1289163"/>
            <a:ext cx="4106182" cy="3079637"/>
          </a:xfrm>
          <a:prstGeom prst="rect">
            <a:avLst/>
          </a:prstGeom>
        </p:spPr>
      </p:pic>
    </p:spTree>
    <p:extLst>
      <p:ext uri="{BB962C8B-B14F-4D97-AF65-F5344CB8AC3E}">
        <p14:creationId xmlns:p14="http://schemas.microsoft.com/office/powerpoint/2010/main" val="5376183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Creative Commons</a:t>
            </a:r>
            <a:endParaRPr lang="en-US" sz="5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4768" y="1519031"/>
            <a:ext cx="4469946" cy="4561436"/>
          </a:xfrm>
          <a:prstGeom prst="rect">
            <a:avLst/>
          </a:prstGeom>
        </p:spPr>
      </p:pic>
    </p:spTree>
    <p:extLst>
      <p:ext uri="{BB962C8B-B14F-4D97-AF65-F5344CB8AC3E}">
        <p14:creationId xmlns:p14="http://schemas.microsoft.com/office/powerpoint/2010/main" val="1758215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Trademark</a:t>
            </a:r>
            <a:endParaRPr lang="en-US" sz="5400" dirty="0"/>
          </a:p>
        </p:txBody>
      </p:sp>
      <p:sp>
        <p:nvSpPr>
          <p:cNvPr id="3" name="Content Placeholder 2"/>
          <p:cNvSpPr>
            <a:spLocks noGrp="1"/>
          </p:cNvSpPr>
          <p:nvPr>
            <p:ph idx="1"/>
          </p:nvPr>
        </p:nvSpPr>
        <p:spPr/>
        <p:txBody>
          <a:bodyPr/>
          <a:lstStyle/>
          <a:p>
            <a:r>
              <a:rPr lang="en-US" dirty="0" smtClean="0"/>
              <a:t>To protect a name or symbol so others cannot use it without your permission</a:t>
            </a:r>
          </a:p>
          <a:p>
            <a:pPr lvl="1"/>
            <a:r>
              <a:rPr lang="en-US" dirty="0" smtClean="0"/>
              <a:t>The registered trademark symbol means the trademark has been registered with the proper government entity</a:t>
            </a:r>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0473" t="6098" r="45990" b="51008"/>
          <a:stretch/>
        </p:blipFill>
        <p:spPr>
          <a:xfrm>
            <a:off x="3913868" y="365123"/>
            <a:ext cx="1103086" cy="77220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7420" y="3225538"/>
            <a:ext cx="4096430" cy="2725988"/>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1468" t="5348" r="12442" b="51008"/>
          <a:stretch/>
        </p:blipFill>
        <p:spPr>
          <a:xfrm>
            <a:off x="6339549" y="3034405"/>
            <a:ext cx="914400" cy="7857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0516" y="3959882"/>
            <a:ext cx="3629025" cy="1257300"/>
          </a:xfrm>
          <a:prstGeom prst="rect">
            <a:avLst/>
          </a:prstGeom>
        </p:spPr>
      </p:pic>
      <p:sp>
        <p:nvSpPr>
          <p:cNvPr id="13" name="Curved Down Arrow 12"/>
          <p:cNvSpPr/>
          <p:nvPr/>
        </p:nvSpPr>
        <p:spPr>
          <a:xfrm rot="1695998">
            <a:off x="7222462" y="3401030"/>
            <a:ext cx="3856736" cy="838151"/>
          </a:xfrm>
          <a:prstGeom prst="curved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97718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Public Domain</a:t>
            </a:r>
            <a:endParaRPr lang="en-US" sz="5400" dirty="0"/>
          </a:p>
        </p:txBody>
      </p:sp>
      <p:sp>
        <p:nvSpPr>
          <p:cNvPr id="3" name="Content Placeholder 2"/>
          <p:cNvSpPr>
            <a:spLocks noGrp="1"/>
          </p:cNvSpPr>
          <p:nvPr>
            <p:ph idx="1"/>
          </p:nvPr>
        </p:nvSpPr>
        <p:spPr>
          <a:xfrm>
            <a:off x="609600" y="1600201"/>
            <a:ext cx="5344886" cy="4525963"/>
          </a:xfrm>
        </p:spPr>
        <p:txBody>
          <a:bodyPr>
            <a:normAutofit/>
          </a:bodyPr>
          <a:lstStyle/>
          <a:p>
            <a:pPr marL="0" indent="0">
              <a:buNone/>
            </a:pPr>
            <a:r>
              <a:rPr lang="en-US" sz="3200" dirty="0" smtClean="0"/>
              <a:t>Information available for anyone to copy like pictures, music, or software.</a:t>
            </a:r>
            <a:endParaRPr lang="en-US" sz="32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0294" y="3146204"/>
            <a:ext cx="4629070" cy="303075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23813">
            <a:off x="3543048" y="3388774"/>
            <a:ext cx="2545619" cy="254561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95171">
            <a:off x="9208739" y="1580113"/>
            <a:ext cx="2381250" cy="2381250"/>
          </a:xfrm>
          <a:prstGeom prst="rect">
            <a:avLst/>
          </a:prstGeom>
        </p:spPr>
      </p:pic>
    </p:spTree>
    <p:extLst>
      <p:ext uri="{BB962C8B-B14F-4D97-AF65-F5344CB8AC3E}">
        <p14:creationId xmlns:p14="http://schemas.microsoft.com/office/powerpoint/2010/main" val="4227795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Public and Private Information</a:t>
            </a:r>
            <a:endParaRPr lang="en-US" dirty="0"/>
          </a:p>
        </p:txBody>
      </p:sp>
      <p:sp>
        <p:nvSpPr>
          <p:cNvPr id="4" name="Rectangle 3"/>
          <p:cNvSpPr>
            <a:spLocks noGrp="1" noChangeArrowheads="1"/>
          </p:cNvSpPr>
          <p:nvPr>
            <p:ph idx="1"/>
          </p:nvPr>
        </p:nvSpPr>
        <p:spPr/>
        <p:txBody>
          <a:bodyPr>
            <a:normAutofit/>
          </a:bodyPr>
          <a:lstStyle/>
          <a:p>
            <a:pPr marL="0" indent="0" eaLnBrk="1" hangingPunct="1">
              <a:defRPr/>
            </a:pPr>
            <a:r>
              <a:rPr lang="en-US" sz="4400" b="1" dirty="0" smtClean="0"/>
              <a:t>Public Information</a:t>
            </a:r>
          </a:p>
          <a:p>
            <a:pPr lvl="1" eaLnBrk="1" hangingPunct="1">
              <a:defRPr/>
            </a:pPr>
            <a:r>
              <a:rPr lang="en-US" sz="4000" dirty="0" smtClean="0"/>
              <a:t>Information that </a:t>
            </a:r>
            <a:r>
              <a:rPr lang="en-US" sz="4000" dirty="0" smtClean="0">
                <a:solidFill>
                  <a:srgbClr val="00FF00"/>
                </a:solidFill>
              </a:rPr>
              <a:t>CAN</a:t>
            </a:r>
            <a:r>
              <a:rPr lang="en-US" sz="4000" dirty="0" smtClean="0"/>
              <a:t> be used without permission.</a:t>
            </a:r>
          </a:p>
          <a:p>
            <a:pPr marL="0" indent="0" eaLnBrk="1" hangingPunct="1">
              <a:defRPr/>
            </a:pPr>
            <a:r>
              <a:rPr lang="en-US" sz="4400" b="1" dirty="0" smtClean="0"/>
              <a:t>Private Information</a:t>
            </a:r>
          </a:p>
          <a:p>
            <a:pPr lvl="1" eaLnBrk="1" hangingPunct="1">
              <a:defRPr/>
            </a:pPr>
            <a:r>
              <a:rPr lang="en-US" sz="4000" dirty="0" smtClean="0"/>
              <a:t>Information that </a:t>
            </a:r>
            <a:r>
              <a:rPr lang="en-US" sz="4000" dirty="0" smtClean="0">
                <a:solidFill>
                  <a:srgbClr val="FF3300"/>
                </a:solidFill>
              </a:rPr>
              <a:t>CANNOT</a:t>
            </a:r>
            <a:r>
              <a:rPr lang="en-US" sz="4000" dirty="0" smtClean="0"/>
              <a:t> be used without your permission.</a:t>
            </a:r>
          </a:p>
        </p:txBody>
      </p:sp>
    </p:spTree>
    <p:extLst>
      <p:ext uri="{BB962C8B-B14F-4D97-AF65-F5344CB8AC3E}">
        <p14:creationId xmlns:p14="http://schemas.microsoft.com/office/powerpoint/2010/main" val="1301228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10772" y="211478"/>
            <a:ext cx="10515600" cy="930275"/>
          </a:xfrm>
        </p:spPr>
        <p:txBody>
          <a:bodyPr/>
          <a:lstStyle/>
          <a:p>
            <a:pPr algn="ctr" eaLnBrk="1" hangingPunct="1">
              <a:defRPr/>
            </a:pPr>
            <a:r>
              <a:rPr lang="en-US" dirty="0" smtClean="0"/>
              <a:t>Public or Private?</a:t>
            </a:r>
          </a:p>
        </p:txBody>
      </p:sp>
      <p:pic>
        <p:nvPicPr>
          <p:cNvPr id="36868" name="Picture 13" descr="MPj0314329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286000"/>
            <a:ext cx="38227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14" descr="MPj0314329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286000"/>
            <a:ext cx="38227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1" descr="MPj03143290000[1]"/>
          <p:cNvPicPr>
            <a:picLocks noChangeAspect="1" noChangeArrowheads="1"/>
          </p:cNvPicPr>
          <p:nvPr/>
        </p:nvPicPr>
        <p:blipFill>
          <a:blip r:embed="rId2">
            <a:extLst>
              <a:ext uri="{28A0092B-C50C-407E-A947-70E740481C1C}">
                <a14:useLocalDpi xmlns:a14="http://schemas.microsoft.com/office/drawing/2010/main" val="0"/>
              </a:ext>
            </a:extLst>
          </a:blip>
          <a:srcRect l="57806" t="78334" r="22260" b="8333"/>
          <a:stretch>
            <a:fillRect/>
          </a:stretch>
        </p:blipFill>
        <p:spPr bwMode="auto">
          <a:xfrm>
            <a:off x="4191000" y="5867400"/>
            <a:ext cx="76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22" descr="MPj03143290000[1]"/>
          <p:cNvPicPr>
            <a:picLocks noChangeAspect="1" noChangeArrowheads="1"/>
          </p:cNvPicPr>
          <p:nvPr/>
        </p:nvPicPr>
        <p:blipFill>
          <a:blip r:embed="rId2">
            <a:extLst>
              <a:ext uri="{28A0092B-C50C-407E-A947-70E740481C1C}">
                <a14:useLocalDpi xmlns:a14="http://schemas.microsoft.com/office/drawing/2010/main" val="0"/>
              </a:ext>
            </a:extLst>
          </a:blip>
          <a:srcRect l="57806" t="78334" r="22260" b="8333"/>
          <a:stretch>
            <a:fillRect/>
          </a:stretch>
        </p:blipFill>
        <p:spPr bwMode="auto">
          <a:xfrm>
            <a:off x="8001000" y="5867400"/>
            <a:ext cx="76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20" descr="MMj028345800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5372100"/>
            <a:ext cx="14859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 Box 23"/>
          <p:cNvSpPr txBox="1">
            <a:spLocks noChangeArrowheads="1"/>
          </p:cNvSpPr>
          <p:nvPr/>
        </p:nvSpPr>
        <p:spPr bwMode="auto">
          <a:xfrm>
            <a:off x="3124200" y="5943601"/>
            <a:ext cx="251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2800">
                <a:latin typeface="Rockwell Extra Bold" pitchFamily="18" charset="0"/>
              </a:rPr>
              <a:t>Public</a:t>
            </a:r>
          </a:p>
        </p:txBody>
      </p:sp>
      <p:sp>
        <p:nvSpPr>
          <p:cNvPr id="36874" name="Text Box 24"/>
          <p:cNvSpPr txBox="1">
            <a:spLocks noChangeArrowheads="1"/>
          </p:cNvSpPr>
          <p:nvPr/>
        </p:nvSpPr>
        <p:spPr bwMode="auto">
          <a:xfrm>
            <a:off x="6934200" y="5943601"/>
            <a:ext cx="182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2800">
                <a:latin typeface="Rockwell Extra Bold" pitchFamily="18" charset="0"/>
              </a:rPr>
              <a:t>Private</a:t>
            </a:r>
          </a:p>
        </p:txBody>
      </p:sp>
      <p:sp>
        <p:nvSpPr>
          <p:cNvPr id="38937" name="Text Box 25"/>
          <p:cNvSpPr txBox="1">
            <a:spLocks noChangeArrowheads="1"/>
          </p:cNvSpPr>
          <p:nvPr/>
        </p:nvSpPr>
        <p:spPr bwMode="auto">
          <a:xfrm>
            <a:off x="4876800" y="1447800"/>
            <a:ext cx="3657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3200">
                <a:effectLst>
                  <a:outerShdw blurRad="38100" dist="38100" dir="2700000" algn="tl">
                    <a:srgbClr val="000000"/>
                  </a:outerShdw>
                </a:effectLst>
                <a:latin typeface="Times" pitchFamily="18" charset="0"/>
              </a:rPr>
              <a:t>Full Name</a:t>
            </a:r>
          </a:p>
        </p:txBody>
      </p:sp>
      <p:sp>
        <p:nvSpPr>
          <p:cNvPr id="38938" name="Text Box 26"/>
          <p:cNvSpPr txBox="1">
            <a:spLocks noChangeArrowheads="1"/>
          </p:cNvSpPr>
          <p:nvPr/>
        </p:nvSpPr>
        <p:spPr bwMode="auto">
          <a:xfrm>
            <a:off x="4648200" y="1676400"/>
            <a:ext cx="3657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3200">
                <a:effectLst>
                  <a:outerShdw blurRad="38100" dist="38100" dir="2700000" algn="tl">
                    <a:srgbClr val="000000"/>
                  </a:outerShdw>
                </a:effectLst>
                <a:latin typeface="Times" pitchFamily="18" charset="0"/>
              </a:rPr>
              <a:t>Phone Number</a:t>
            </a:r>
          </a:p>
        </p:txBody>
      </p:sp>
      <p:sp>
        <p:nvSpPr>
          <p:cNvPr id="38939" name="Text Box 27"/>
          <p:cNvSpPr txBox="1">
            <a:spLocks noChangeArrowheads="1"/>
          </p:cNvSpPr>
          <p:nvPr/>
        </p:nvSpPr>
        <p:spPr bwMode="auto">
          <a:xfrm>
            <a:off x="5334000" y="1524000"/>
            <a:ext cx="3657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3200">
                <a:effectLst>
                  <a:outerShdw blurRad="38100" dist="38100" dir="2700000" algn="tl">
                    <a:srgbClr val="000000"/>
                  </a:outerShdw>
                </a:effectLst>
                <a:latin typeface="Times" pitchFamily="18" charset="0"/>
              </a:rPr>
              <a:t>Home Address</a:t>
            </a:r>
          </a:p>
        </p:txBody>
      </p:sp>
      <p:sp>
        <p:nvSpPr>
          <p:cNvPr id="38940" name="Text Box 28"/>
          <p:cNvSpPr txBox="1">
            <a:spLocks noChangeArrowheads="1"/>
          </p:cNvSpPr>
          <p:nvPr/>
        </p:nvSpPr>
        <p:spPr bwMode="auto">
          <a:xfrm>
            <a:off x="5029200" y="1676400"/>
            <a:ext cx="3657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3200">
                <a:effectLst>
                  <a:outerShdw blurRad="38100" dist="38100" dir="2700000" algn="tl">
                    <a:srgbClr val="000000"/>
                  </a:outerShdw>
                </a:effectLst>
                <a:latin typeface="Times" pitchFamily="18" charset="0"/>
              </a:rPr>
              <a:t>Grades</a:t>
            </a:r>
          </a:p>
        </p:txBody>
      </p:sp>
      <p:sp>
        <p:nvSpPr>
          <p:cNvPr id="38941" name="Text Box 29"/>
          <p:cNvSpPr txBox="1">
            <a:spLocks noChangeArrowheads="1"/>
          </p:cNvSpPr>
          <p:nvPr/>
        </p:nvSpPr>
        <p:spPr bwMode="auto">
          <a:xfrm>
            <a:off x="4876800" y="1600200"/>
            <a:ext cx="3657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3200" dirty="0">
                <a:effectLst>
                  <a:outerShdw blurRad="38100" dist="38100" dir="2700000" algn="tl">
                    <a:srgbClr val="000000"/>
                  </a:outerShdw>
                </a:effectLst>
                <a:latin typeface="Times" pitchFamily="18" charset="0"/>
              </a:rPr>
              <a:t>Medical Records</a:t>
            </a:r>
          </a:p>
        </p:txBody>
      </p:sp>
    </p:spTree>
    <p:extLst>
      <p:ext uri="{BB962C8B-B14F-4D97-AF65-F5344CB8AC3E}">
        <p14:creationId xmlns:p14="http://schemas.microsoft.com/office/powerpoint/2010/main" val="1930175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3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path" presetSubtype="0" accel="50000" decel="50000" fill="hold" grpId="1" nodeType="clickEffect">
                                  <p:stCondLst>
                                    <p:cond delay="0"/>
                                  </p:stCondLst>
                                  <p:childTnLst>
                                    <p:animMotion origin="layout" path="M 0.0 0.0 C -0.07881 0.0493 -0.15746 0.09861 -0.1967 0.1912 C -0.23593 0.28379 -0.22847 0.4949 -0.23506 0.55555 " pathEditMode="relative" ptsTypes="aaA">
                                      <p:cBhvr>
                                        <p:cTn id="10" dur="2000" fill="hold"/>
                                        <p:tgtEl>
                                          <p:spTgt spid="38937"/>
                                        </p:tgtEl>
                                        <p:attrNameLst>
                                          <p:attrName>ppt_x</p:attrName>
                                          <p:attrName>ppt_y</p:attrName>
                                        </p:attrNameLst>
                                      </p:cBhvr>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4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0" presetClass="path" presetSubtype="0" accel="50000" decel="50000" fill="hold" nodeType="clickEffect">
                                  <p:stCondLst>
                                    <p:cond delay="0"/>
                                  </p:stCondLst>
                                  <p:childTnLst>
                                    <p:animMotion origin="layout" path="M -3.33333E-6 -4.07407E-6 C 0.05573 0.04422 0.11129 0.08912 0.13889 0.17269 C 0.16667 0.25649 0.16146 0.44723 0.16598 0.50232 " pathEditMode="relative" rAng="0" ptsTypes="aaA">
                                      <p:cBhvr>
                                        <p:cTn id="18" dur="2000" fill="hold"/>
                                        <p:tgtEl>
                                          <p:spTgt spid="38940"/>
                                        </p:tgtEl>
                                        <p:attrNameLst>
                                          <p:attrName>ppt_x</p:attrName>
                                          <p:attrName>ppt_y</p:attrName>
                                        </p:attrNameLst>
                                      </p:cBhvr>
                                      <p:rCtr x="8333" y="25116"/>
                                    </p:animMotion>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93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0" presetClass="path" presetSubtype="0" accel="50000" decel="50000" fill="hold" grpId="1" nodeType="clickEffect">
                                  <p:stCondLst>
                                    <p:cond delay="0"/>
                                  </p:stCondLst>
                                  <p:childTnLst>
                                    <p:animMotion origin="layout" path="M -0.00573 -0.12893 C -0.079 -0.07986 -0.15209 -0.03078 -0.18854 0.06135 C -0.225 0.15371 -0.21823 0.36389 -0.22431 0.42454 " pathEditMode="relative" rAng="0" ptsTypes="aaA">
                                      <p:cBhvr>
                                        <p:cTn id="26" dur="2000" fill="hold"/>
                                        <p:tgtEl>
                                          <p:spTgt spid="38938"/>
                                        </p:tgtEl>
                                        <p:attrNameLst>
                                          <p:attrName>ppt_x</p:attrName>
                                          <p:attrName>ppt_y</p:attrName>
                                        </p:attrNameLst>
                                      </p:cBhvr>
                                      <p:rCtr x="-10972" y="27662"/>
                                    </p:animMotion>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93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0" presetClass="path" presetSubtype="0" accel="50000" decel="50000" fill="hold" grpId="1" nodeType="clickEffect">
                                  <p:stCondLst>
                                    <p:cond delay="0"/>
                                  </p:stCondLst>
                                  <p:childTnLst>
                                    <p:animMotion origin="layout" path="M 3.33333E-6 3.7037E-7 C -0.08368 0.0338 -0.16702 0.06782 -0.20851 0.13148 C -0.25 0.19514 -0.24219 0.34028 -0.24914 0.38218 " pathEditMode="relative" rAng="0" ptsTypes="aaA">
                                      <p:cBhvr>
                                        <p:cTn id="34" dur="2000" fill="hold"/>
                                        <p:tgtEl>
                                          <p:spTgt spid="38939"/>
                                        </p:tgtEl>
                                        <p:attrNameLst>
                                          <p:attrName>ppt_x</p:attrName>
                                          <p:attrName>ppt_y</p:attrName>
                                        </p:attrNameLst>
                                      </p:cBhvr>
                                      <p:rCtr x="-12500" y="19097"/>
                                    </p:animMotion>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94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0" presetClass="path" presetSubtype="0" accel="50000" decel="50000" fill="hold" grpId="1" nodeType="clickEffect">
                                  <p:stCondLst>
                                    <p:cond delay="0"/>
                                  </p:stCondLst>
                                  <p:childTnLst>
                                    <p:animMotion origin="layout" path="M 3.33333E-6 -2.96296E-6 C 0.07517 0.0375 0.15017 0.075 0.1875 0.14584 C 0.225 0.21667 0.21788 0.37778 0.22396 0.42454 " pathEditMode="relative" rAng="0" ptsTypes="aaA">
                                      <p:cBhvr>
                                        <p:cTn id="42" dur="2000" fill="hold"/>
                                        <p:tgtEl>
                                          <p:spTgt spid="38941"/>
                                        </p:tgtEl>
                                        <p:attrNameLst>
                                          <p:attrName>ppt_x</p:attrName>
                                          <p:attrName>ppt_y</p:attrName>
                                        </p:attrNameLst>
                                      </p:cBhvr>
                                      <p:rCtr x="11250" y="212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7" grpId="0"/>
      <p:bldP spid="38937" grpId="1"/>
      <p:bldP spid="38938" grpId="0"/>
      <p:bldP spid="38938" grpId="1"/>
      <p:bldP spid="38939" grpId="0"/>
      <p:bldP spid="38939" grpId="1"/>
      <p:bldP spid="38941" grpId="0"/>
      <p:bldP spid="3894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Piracy</a:t>
            </a:r>
            <a:endParaRPr lang="en-US" sz="5400" dirty="0"/>
          </a:p>
        </p:txBody>
      </p:sp>
      <p:sp>
        <p:nvSpPr>
          <p:cNvPr id="3" name="Content Placeholder 2"/>
          <p:cNvSpPr>
            <a:spLocks noGrp="1"/>
          </p:cNvSpPr>
          <p:nvPr>
            <p:ph idx="1"/>
          </p:nvPr>
        </p:nvSpPr>
        <p:spPr>
          <a:xfrm>
            <a:off x="838200" y="2690131"/>
            <a:ext cx="5693229" cy="3486832"/>
          </a:xfrm>
        </p:spPr>
        <p:txBody>
          <a:bodyPr/>
          <a:lstStyle/>
          <a:p>
            <a:r>
              <a:rPr lang="en-US" dirty="0" smtClean="0"/>
              <a:t>Illegal copying, distribution, or use of software, CDs or DVDs, movies, music, etc.</a:t>
            </a:r>
          </a:p>
          <a:p>
            <a:r>
              <a:rPr lang="en-US" dirty="0" smtClean="0"/>
              <a:t>Piracy is a federal crime with serious penalties.</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1379" y="448684"/>
            <a:ext cx="1926536" cy="1785257"/>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9183" t="6939" r="7724" b="13803"/>
          <a:stretch/>
        </p:blipFill>
        <p:spPr>
          <a:xfrm>
            <a:off x="7231250" y="448684"/>
            <a:ext cx="4122550" cy="303766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2399" y="3651959"/>
            <a:ext cx="2323957" cy="233428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69721">
            <a:off x="6667362" y="3744407"/>
            <a:ext cx="3564368" cy="1482777"/>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1427" y="4799013"/>
            <a:ext cx="2628900" cy="1743075"/>
          </a:xfrm>
          <a:prstGeom prst="rect">
            <a:avLst/>
          </a:prstGeom>
        </p:spPr>
      </p:pic>
    </p:spTree>
    <p:extLst>
      <p:ext uri="{BB962C8B-B14F-4D97-AF65-F5344CB8AC3E}">
        <p14:creationId xmlns:p14="http://schemas.microsoft.com/office/powerpoint/2010/main" val="14320644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4457" y="346076"/>
            <a:ext cx="8534400" cy="1139825"/>
          </a:xfrm>
        </p:spPr>
        <p:txBody>
          <a:bodyPr>
            <a:normAutofit/>
          </a:bodyPr>
          <a:lstStyle/>
          <a:p>
            <a:pPr eaLnBrk="1" hangingPunct="1">
              <a:defRPr/>
            </a:pPr>
            <a:r>
              <a:rPr lang="en-US" sz="5400" dirty="0" smtClean="0"/>
              <a:t>Plagiarism</a:t>
            </a:r>
            <a:endParaRPr lang="en-US" sz="5400" dirty="0"/>
          </a:p>
        </p:txBody>
      </p:sp>
      <p:sp>
        <p:nvSpPr>
          <p:cNvPr id="27651" name="Rectangle 3"/>
          <p:cNvSpPr>
            <a:spLocks noGrp="1" noChangeArrowheads="1"/>
          </p:cNvSpPr>
          <p:nvPr>
            <p:ph type="body" sz="half" idx="1"/>
          </p:nvPr>
        </p:nvSpPr>
        <p:spPr>
          <a:xfrm>
            <a:off x="464457" y="1848758"/>
            <a:ext cx="6128657" cy="4525962"/>
          </a:xfrm>
        </p:spPr>
        <p:txBody>
          <a:bodyPr/>
          <a:lstStyle/>
          <a:p>
            <a:pPr marL="0" indent="0">
              <a:defRPr/>
            </a:pPr>
            <a:r>
              <a:rPr lang="en-US" sz="3600" dirty="0" smtClean="0"/>
              <a:t> Is </a:t>
            </a:r>
            <a:r>
              <a:rPr lang="en-US" sz="3600" dirty="0"/>
              <a:t>it okay to use other people’s information without giving them credit?</a:t>
            </a:r>
          </a:p>
          <a:p>
            <a:pPr marL="0" indent="0">
              <a:defRPr/>
            </a:pPr>
            <a:r>
              <a:rPr lang="en-US" sz="3600" dirty="0" smtClean="0"/>
              <a:t> NO</a:t>
            </a:r>
            <a:r>
              <a:rPr lang="en-US" sz="3600" dirty="0"/>
              <a:t>. Give credit where credit is due! </a:t>
            </a:r>
            <a:endParaRPr lang="en-US" sz="4800" dirty="0"/>
          </a:p>
          <a:p>
            <a:pPr lvl="3" eaLnBrk="1" hangingPunct="1">
              <a:buFont typeface="Wingdings" panose="05000000000000000000" pitchFamily="2" charset="2"/>
              <a:buNone/>
              <a:defRPr/>
            </a:pPr>
            <a:endParaRPr lang="en-US" dirty="0"/>
          </a:p>
        </p:txBody>
      </p:sp>
      <p:pic>
        <p:nvPicPr>
          <p:cNvPr id="26629" name="Picture 16" descr="MPj0316878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2743200"/>
            <a:ext cx="3657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5389710"/>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p:cTn id="7" dur="1000" fill="hold"/>
                                        <p:tgtEl>
                                          <p:spTgt spid="27651">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27651">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27651">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What is Digital Citizenship?</a:t>
            </a:r>
            <a:endParaRPr lang="en-US" sz="5400" dirty="0"/>
          </a:p>
        </p:txBody>
      </p:sp>
      <p:sp>
        <p:nvSpPr>
          <p:cNvPr id="3" name="Content Placeholder 2"/>
          <p:cNvSpPr>
            <a:spLocks noGrp="1"/>
          </p:cNvSpPr>
          <p:nvPr>
            <p:ph idx="1"/>
          </p:nvPr>
        </p:nvSpPr>
        <p:spPr>
          <a:xfrm>
            <a:off x="838200" y="1825625"/>
            <a:ext cx="6520543" cy="4351338"/>
          </a:xfrm>
        </p:spPr>
        <p:txBody>
          <a:bodyPr/>
          <a:lstStyle/>
          <a:p>
            <a:pPr marL="0" indent="0">
              <a:buNone/>
            </a:pPr>
            <a:r>
              <a:rPr lang="en-US" dirty="0" smtClean="0"/>
              <a:t>Using technology in a safe, legal, and responsible way</a:t>
            </a:r>
          </a:p>
          <a:p>
            <a:pPr marL="0" indent="0">
              <a:buNone/>
            </a:pPr>
            <a:endParaRPr lang="en-US" dirty="0"/>
          </a:p>
          <a:p>
            <a:pPr marL="914400" indent="0">
              <a:buNone/>
            </a:pPr>
            <a:r>
              <a:rPr lang="en-US" sz="4400" i="1" dirty="0" smtClean="0">
                <a:solidFill>
                  <a:srgbClr val="00B0F0"/>
                </a:solidFill>
              </a:rPr>
              <a:t>Netiquette</a:t>
            </a:r>
            <a:r>
              <a:rPr lang="en-US" dirty="0" smtClean="0"/>
              <a:t> – Proper etiquette used in electronic communications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1307" y="1690688"/>
            <a:ext cx="2857500" cy="3759200"/>
          </a:xfrm>
          <a:prstGeom prst="rect">
            <a:avLst/>
          </a:prstGeom>
        </p:spPr>
      </p:pic>
    </p:spTree>
    <p:extLst>
      <p:ext uri="{BB962C8B-B14F-4D97-AF65-F5344CB8AC3E}">
        <p14:creationId xmlns:p14="http://schemas.microsoft.com/office/powerpoint/2010/main" val="1551341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MPPH01648J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829" y="1084830"/>
            <a:ext cx="7772400" cy="51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80571" y="199686"/>
            <a:ext cx="10515600" cy="1325563"/>
          </a:xfrm>
        </p:spPr>
        <p:txBody>
          <a:bodyPr>
            <a:normAutofit/>
          </a:bodyPr>
          <a:lstStyle/>
          <a:p>
            <a:r>
              <a:rPr lang="en-US" sz="5400" dirty="0" smtClean="0"/>
              <a:t>Citing Sources</a:t>
            </a:r>
            <a:endParaRPr lang="en-US" sz="5400" dirty="0"/>
          </a:p>
        </p:txBody>
      </p:sp>
      <p:sp>
        <p:nvSpPr>
          <p:cNvPr id="4" name="Rectangle 3"/>
          <p:cNvSpPr txBox="1">
            <a:spLocks noChangeArrowheads="1"/>
          </p:cNvSpPr>
          <p:nvPr/>
        </p:nvSpPr>
        <p:spPr>
          <a:xfrm>
            <a:off x="5838371" y="3449638"/>
            <a:ext cx="5515429" cy="2733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defRPr/>
            </a:pPr>
            <a:endParaRPr lang="en-US" sz="2400" dirty="0" smtClean="0"/>
          </a:p>
          <a:p>
            <a:pPr marL="0" indent="0">
              <a:defRPr/>
            </a:pPr>
            <a:r>
              <a:rPr lang="en-US" dirty="0" smtClean="0">
                <a:solidFill>
                  <a:srgbClr val="000000"/>
                </a:solidFill>
                <a:effectLst>
                  <a:outerShdw blurRad="38100" dist="38100" dir="2700000" algn="tl">
                    <a:srgbClr val="FFFFFF"/>
                  </a:outerShdw>
                </a:effectLst>
              </a:rPr>
              <a:t>You are allowed to paraphrase or quote if you </a:t>
            </a:r>
            <a:r>
              <a:rPr lang="en-US" u="sng" dirty="0" smtClean="0">
                <a:solidFill>
                  <a:srgbClr val="000000"/>
                </a:solidFill>
                <a:effectLst>
                  <a:outerShdw blurRad="38100" dist="38100" dir="2700000" algn="tl">
                    <a:srgbClr val="FFFFFF"/>
                  </a:outerShdw>
                </a:effectLst>
              </a:rPr>
              <a:t>don’t change meaning</a:t>
            </a:r>
            <a:r>
              <a:rPr lang="en-US" dirty="0" smtClean="0">
                <a:solidFill>
                  <a:srgbClr val="000000"/>
                </a:solidFill>
                <a:effectLst>
                  <a:outerShdw blurRad="38100" dist="38100" dir="2700000" algn="tl">
                    <a:srgbClr val="FFFFFF"/>
                  </a:outerShdw>
                </a:effectLst>
              </a:rPr>
              <a:t> and </a:t>
            </a:r>
            <a:r>
              <a:rPr lang="en-US" u="sng" dirty="0" smtClean="0">
                <a:solidFill>
                  <a:srgbClr val="000000"/>
                </a:solidFill>
                <a:effectLst>
                  <a:outerShdw blurRad="38100" dist="38100" dir="2700000" algn="tl">
                    <a:srgbClr val="FFFFFF"/>
                  </a:outerShdw>
                </a:effectLst>
              </a:rPr>
              <a:t>give proper credit to author</a:t>
            </a:r>
            <a:r>
              <a:rPr lang="en-US" dirty="0" smtClean="0">
                <a:solidFill>
                  <a:srgbClr val="000000"/>
                </a:solidFill>
                <a:effectLst>
                  <a:outerShdw blurRad="38100" dist="38100" dir="2700000" algn="tl">
                    <a:srgbClr val="FFFFFF"/>
                  </a:outerShdw>
                </a:effectLst>
              </a:rPr>
              <a:t> (like in a References page).</a:t>
            </a:r>
            <a:endParaRPr lang="en-US" sz="4400" dirty="0" smtClean="0">
              <a:solidFill>
                <a:srgbClr val="000000"/>
              </a:solidFill>
              <a:effectLst>
                <a:outerShdw blurRad="38100" dist="38100" dir="2700000" algn="tl">
                  <a:srgbClr val="FFFFFF"/>
                </a:outerShdw>
              </a:effectLst>
            </a:endParaRPr>
          </a:p>
          <a:p>
            <a:pPr marL="0" indent="0">
              <a:defRPr/>
            </a:pPr>
            <a:endParaRPr lang="en-US" sz="2400" dirty="0">
              <a:solidFill>
                <a:srgbClr val="000000"/>
              </a:solidFill>
              <a:effectLst>
                <a:outerShdw blurRad="38100" dist="38100" dir="2700000" algn="tl">
                  <a:srgbClr val="FFFFFF"/>
                </a:outerShdw>
              </a:effectLst>
            </a:endParaRPr>
          </a:p>
        </p:txBody>
      </p:sp>
    </p:spTree>
    <p:extLst>
      <p:ext uri="{BB962C8B-B14F-4D97-AF65-F5344CB8AC3E}">
        <p14:creationId xmlns:p14="http://schemas.microsoft.com/office/powerpoint/2010/main" val="40632758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What is a Software License?</a:t>
            </a:r>
            <a:endParaRPr lang="en-US" sz="5400" dirty="0"/>
          </a:p>
        </p:txBody>
      </p:sp>
      <p:sp>
        <p:nvSpPr>
          <p:cNvPr id="4" name="Rectangle 3"/>
          <p:cNvSpPr txBox="1">
            <a:spLocks noChangeArrowheads="1"/>
          </p:cNvSpPr>
          <p:nvPr/>
        </p:nvSpPr>
        <p:spPr>
          <a:xfrm>
            <a:off x="526943" y="1803400"/>
            <a:ext cx="7690637" cy="3657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defRPr/>
            </a:pPr>
            <a:endParaRPr lang="en-US" sz="1800" dirty="0" smtClean="0"/>
          </a:p>
          <a:p>
            <a:pPr marL="0" indent="0">
              <a:buNone/>
              <a:defRPr/>
            </a:pPr>
            <a:r>
              <a:rPr lang="en-US" dirty="0" smtClean="0"/>
              <a:t>When you purchase software for the computer, you’re not buying the software itself, but the </a:t>
            </a:r>
            <a:r>
              <a:rPr lang="en-US" u="sng" dirty="0" smtClean="0"/>
              <a:t>right to use it</a:t>
            </a:r>
            <a:r>
              <a:rPr lang="en-US" dirty="0" smtClean="0"/>
              <a:t> (also called a license).</a:t>
            </a:r>
          </a:p>
          <a:p>
            <a:pPr marL="0" indent="0">
              <a:buNone/>
              <a:defRPr/>
            </a:pPr>
            <a:endParaRPr lang="en-US" dirty="0" smtClean="0"/>
          </a:p>
          <a:p>
            <a:pPr marL="573088" indent="0">
              <a:buNone/>
              <a:defRPr/>
            </a:pPr>
            <a:r>
              <a:rPr lang="en-US" dirty="0" smtClean="0"/>
              <a:t>A </a:t>
            </a:r>
            <a:r>
              <a:rPr lang="en-US" sz="3600" i="1" dirty="0" smtClean="0">
                <a:solidFill>
                  <a:srgbClr val="00B0F0"/>
                </a:solidFill>
              </a:rPr>
              <a:t>software license</a:t>
            </a:r>
            <a:r>
              <a:rPr lang="en-US" dirty="0" smtClean="0"/>
              <a:t>  is a legal contract that defines the ways in which you may use a computer program.</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1752" y="1957047"/>
            <a:ext cx="3350305" cy="3350305"/>
          </a:xfrm>
          <a:prstGeom prst="rect">
            <a:avLst/>
          </a:prstGeom>
        </p:spPr>
      </p:pic>
    </p:spTree>
    <p:extLst>
      <p:ext uri="{BB962C8B-B14F-4D97-AF65-F5344CB8AC3E}">
        <p14:creationId xmlns:p14="http://schemas.microsoft.com/office/powerpoint/2010/main" val="33321474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MPj017563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450976"/>
            <a:ext cx="7239000"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624114" y="311151"/>
            <a:ext cx="8534400" cy="1139825"/>
          </a:xfrm>
        </p:spPr>
        <p:txBody>
          <a:bodyPr/>
          <a:lstStyle/>
          <a:p>
            <a:r>
              <a:rPr lang="en-US" dirty="0" smtClean="0"/>
              <a:t>3 Types of Licenses</a:t>
            </a:r>
            <a:endParaRPr lang="en-US" dirty="0"/>
          </a:p>
        </p:txBody>
      </p:sp>
      <p:sp>
        <p:nvSpPr>
          <p:cNvPr id="195588" name="Rectangle 4"/>
          <p:cNvSpPr>
            <a:spLocks noGrp="1" noChangeArrowheads="1"/>
          </p:cNvSpPr>
          <p:nvPr>
            <p:ph type="body" sz="half" idx="1"/>
          </p:nvPr>
        </p:nvSpPr>
        <p:spPr>
          <a:xfrm>
            <a:off x="624114" y="4724401"/>
            <a:ext cx="8996821" cy="1474921"/>
          </a:xfrm>
        </p:spPr>
        <p:txBody>
          <a:bodyPr>
            <a:normAutofit/>
          </a:bodyPr>
          <a:lstStyle/>
          <a:p>
            <a:pPr marL="0" indent="0">
              <a:defRPr/>
            </a:pPr>
            <a:endParaRPr lang="en-US" dirty="0"/>
          </a:p>
          <a:p>
            <a:pPr marL="0" indent="0" algn="ctr">
              <a:buNone/>
              <a:defRPr/>
            </a:pPr>
            <a:r>
              <a:rPr lang="en-US" sz="4400" dirty="0">
                <a:solidFill>
                  <a:srgbClr val="000000"/>
                </a:solidFill>
                <a:effectLst>
                  <a:outerShdw blurRad="38100" dist="38100" dir="2700000" algn="tl">
                    <a:srgbClr val="FFFFFF"/>
                  </a:outerShdw>
                </a:effectLst>
              </a:rPr>
              <a:t>There are 3 types of software licenses.</a:t>
            </a:r>
          </a:p>
        </p:txBody>
      </p:sp>
    </p:spTree>
    <p:extLst>
      <p:ext uri="{BB962C8B-B14F-4D97-AF65-F5344CB8AC3E}">
        <p14:creationId xmlns:p14="http://schemas.microsoft.com/office/powerpoint/2010/main" val="826459341"/>
      </p:ext>
    </p:extLst>
  </p:cSld>
  <p:clrMapOvr>
    <a:masterClrMapping/>
  </p:clrMapOvr>
  <p:transition>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04" name="Rectangle 16"/>
          <p:cNvSpPr>
            <a:spLocks noGrp="1" noChangeArrowheads="1"/>
          </p:cNvSpPr>
          <p:nvPr>
            <p:ph type="title"/>
          </p:nvPr>
        </p:nvSpPr>
        <p:spPr>
          <a:xfrm>
            <a:off x="685801" y="327025"/>
            <a:ext cx="9252856" cy="892175"/>
          </a:xfrm>
        </p:spPr>
        <p:txBody>
          <a:bodyPr>
            <a:noAutofit/>
          </a:bodyPr>
          <a:lstStyle/>
          <a:p>
            <a:pPr eaLnBrk="1" hangingPunct="1">
              <a:defRPr/>
            </a:pPr>
            <a:r>
              <a:rPr lang="en-US" sz="5400" dirty="0"/>
              <a:t>Freeware or “Public Domain”</a:t>
            </a:r>
          </a:p>
        </p:txBody>
      </p:sp>
      <p:graphicFrame>
        <p:nvGraphicFramePr>
          <p:cNvPr id="20483" name="Object 12"/>
          <p:cNvGraphicFramePr>
            <a:graphicFrameLocks noGrp="1" noChangeAspect="1"/>
          </p:cNvGraphicFramePr>
          <p:nvPr>
            <p:ph sz="half" idx="1"/>
          </p:nvPr>
        </p:nvGraphicFramePr>
        <p:xfrm>
          <a:off x="2116138" y="2944813"/>
          <a:ext cx="3895725" cy="2447925"/>
        </p:xfrm>
        <a:graphic>
          <a:graphicData uri="http://schemas.openxmlformats.org/presentationml/2006/ole">
            <mc:AlternateContent xmlns:mc="http://schemas.openxmlformats.org/markup-compatibility/2006">
              <mc:Choice xmlns:v="urn:schemas-microsoft-com:vml" Requires="v">
                <p:oleObj spid="_x0000_s12316" name="Bitmap Image" r:id="rId4" imgW="3895238" imgH="2448267" progId="Paint.Picture">
                  <p:embed/>
                </p:oleObj>
              </mc:Choice>
              <mc:Fallback>
                <p:oleObj name="Bitmap Image" r:id="rId4" imgW="3895238" imgH="2448267"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6138" y="2944813"/>
                        <a:ext cx="38957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03" name="Object 15"/>
          <p:cNvGraphicFramePr>
            <a:graphicFrameLocks noGrp="1" noChangeAspect="1"/>
          </p:cNvGraphicFramePr>
          <p:nvPr>
            <p:ph sz="quarter" idx="2"/>
          </p:nvPr>
        </p:nvGraphicFramePr>
        <p:xfrm>
          <a:off x="1524000" y="2406650"/>
          <a:ext cx="10058400" cy="4368800"/>
        </p:xfrm>
        <a:graphic>
          <a:graphicData uri="http://schemas.openxmlformats.org/presentationml/2006/ole">
            <mc:AlternateContent xmlns:mc="http://schemas.openxmlformats.org/markup-compatibility/2006">
              <mc:Choice xmlns:v="urn:schemas-microsoft-com:vml" Requires="v">
                <p:oleObj spid="_x0000_s12317" name="Bitmap Image" r:id="rId6" imgW="6800000" imgH="2952381" progId="Paint.Picture">
                  <p:embed/>
                </p:oleObj>
              </mc:Choice>
              <mc:Fallback>
                <p:oleObj name="Bitmap Image" r:id="rId6" imgW="6800000" imgH="2952381"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2406650"/>
                        <a:ext cx="10058400" cy="436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14" name="Rectangle 26"/>
          <p:cNvSpPr>
            <a:spLocks noChangeArrowheads="1"/>
          </p:cNvSpPr>
          <p:nvPr/>
        </p:nvSpPr>
        <p:spPr bwMode="auto">
          <a:xfrm>
            <a:off x="3886200" y="1600200"/>
            <a:ext cx="63246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20000"/>
              </a:spcBef>
              <a:buClr>
                <a:schemeClr val="hlink"/>
              </a:buClr>
              <a:buSzPct val="80000"/>
              <a:buFont typeface="Wingdings" pitchFamily="2" charset="2"/>
              <a:buNone/>
              <a:defRPr/>
            </a:pPr>
            <a:r>
              <a:rPr lang="en-US" sz="3600">
                <a:effectLst>
                  <a:outerShdw blurRad="38100" dist="38100" dir="2700000" algn="tl">
                    <a:srgbClr val="000000"/>
                  </a:outerShdw>
                </a:effectLst>
                <a:latin typeface="Times" pitchFamily="18" charset="0"/>
              </a:rPr>
              <a:t>You get the software for </a:t>
            </a:r>
            <a:r>
              <a:rPr lang="en-US" sz="3600" u="sng">
                <a:effectLst>
                  <a:outerShdw blurRad="38100" dist="38100" dir="2700000" algn="tl">
                    <a:srgbClr val="000000"/>
                  </a:outerShdw>
                </a:effectLst>
                <a:latin typeface="Times" pitchFamily="18" charset="0"/>
              </a:rPr>
              <a:t>free</a:t>
            </a:r>
            <a:r>
              <a:rPr lang="en-US" sz="3600">
                <a:effectLst>
                  <a:outerShdw blurRad="38100" dist="38100" dir="2700000" algn="tl">
                    <a:srgbClr val="000000"/>
                  </a:outerShdw>
                </a:effectLst>
                <a:latin typeface="Times" pitchFamily="18" charset="0"/>
              </a:rPr>
              <a:t>!</a:t>
            </a:r>
          </a:p>
        </p:txBody>
      </p:sp>
      <p:sp>
        <p:nvSpPr>
          <p:cNvPr id="89115" name="AutoShape 27"/>
          <p:cNvSpPr>
            <a:spLocks noChangeArrowheads="1"/>
          </p:cNvSpPr>
          <p:nvPr/>
        </p:nvSpPr>
        <p:spPr bwMode="auto">
          <a:xfrm>
            <a:off x="7260772" y="3778137"/>
            <a:ext cx="838200" cy="609600"/>
          </a:xfrm>
          <a:prstGeom prst="irregularSeal1">
            <a:avLst/>
          </a:prstGeom>
          <a:solidFill>
            <a:srgbClr val="FFFF00">
              <a:alpha val="32941"/>
            </a:srgbClr>
          </a:solidFill>
          <a:ln w="190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spTree>
    <p:extLst>
      <p:ext uri="{BB962C8B-B14F-4D97-AF65-F5344CB8AC3E}">
        <p14:creationId xmlns:p14="http://schemas.microsoft.com/office/powerpoint/2010/main" val="15777071"/>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89103"/>
                                        </p:tgtEl>
                                        <p:attrNameLst>
                                          <p:attrName>style.visibility</p:attrName>
                                        </p:attrNameLst>
                                      </p:cBhvr>
                                      <p:to>
                                        <p:strVal val="visible"/>
                                      </p:to>
                                    </p:set>
                                    <p:animEffect transition="in" filter="circle(in)">
                                      <p:cBhvr>
                                        <p:cTn id="7" dur="2000"/>
                                        <p:tgtEl>
                                          <p:spTgt spid="89103"/>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89115"/>
                                        </p:tgtEl>
                                        <p:attrNameLst>
                                          <p:attrName>style.visibility</p:attrName>
                                        </p:attrNameLst>
                                      </p:cBhvr>
                                      <p:to>
                                        <p:strVal val="visible"/>
                                      </p:to>
                                    </p:set>
                                  </p:childTnLst>
                                </p:cTn>
                              </p:par>
                            </p:childTnLst>
                          </p:cTn>
                        </p:par>
                        <p:par>
                          <p:cTn id="11" fill="hold">
                            <p:stCondLst>
                              <p:cond delay="2000"/>
                            </p:stCondLst>
                            <p:childTnLst>
                              <p:par>
                                <p:cTn id="12" presetID="6" presetClass="emph" presetSubtype="0" repeatCount="indefinite" fill="hold" grpId="1" nodeType="afterEffect">
                                  <p:stCondLst>
                                    <p:cond delay="0"/>
                                  </p:stCondLst>
                                  <p:childTnLst>
                                    <p:animScale>
                                      <p:cBhvr>
                                        <p:cTn id="13" dur="1000" fill="hold"/>
                                        <p:tgtEl>
                                          <p:spTgt spid="891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5" grpId="0" animBg="1"/>
      <p:bldP spid="8911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7" name="Rectangle 11"/>
          <p:cNvSpPr>
            <a:spLocks noGrp="1" noChangeArrowheads="1"/>
          </p:cNvSpPr>
          <p:nvPr>
            <p:ph type="title" sz="quarter"/>
          </p:nvPr>
        </p:nvSpPr>
        <p:spPr>
          <a:xfrm>
            <a:off x="609600" y="297088"/>
            <a:ext cx="8534400" cy="895919"/>
          </a:xfrm>
        </p:spPr>
        <p:txBody>
          <a:bodyPr>
            <a:noAutofit/>
          </a:bodyPr>
          <a:lstStyle/>
          <a:p>
            <a:pPr eaLnBrk="1" hangingPunct="1">
              <a:defRPr/>
            </a:pPr>
            <a:r>
              <a:rPr lang="en-US" sz="5400" dirty="0" smtClean="0"/>
              <a:t>Shareware or Trial</a:t>
            </a:r>
          </a:p>
        </p:txBody>
      </p:sp>
      <p:graphicFrame>
        <p:nvGraphicFramePr>
          <p:cNvPr id="21507" name="Object 4"/>
          <p:cNvGraphicFramePr>
            <a:graphicFrameLocks noGrp="1" noChangeAspect="1"/>
          </p:cNvGraphicFramePr>
          <p:nvPr>
            <p:ph sz="quarter" idx="1"/>
            <p:extLst>
              <p:ext uri="{D42A27DB-BD31-4B8C-83A1-F6EECF244321}">
                <p14:modId xmlns:p14="http://schemas.microsoft.com/office/powerpoint/2010/main" val="2325559444"/>
              </p:ext>
            </p:extLst>
          </p:nvPr>
        </p:nvGraphicFramePr>
        <p:xfrm>
          <a:off x="6781800" y="3130777"/>
          <a:ext cx="2333625" cy="2000250"/>
        </p:xfrm>
        <a:graphic>
          <a:graphicData uri="http://schemas.openxmlformats.org/presentationml/2006/ole">
            <mc:AlternateContent xmlns:mc="http://schemas.openxmlformats.org/markup-compatibility/2006">
              <mc:Choice xmlns:v="urn:schemas-microsoft-com:vml" Requires="v">
                <p:oleObj spid="_x0000_s13359" name="Bitmap Image" r:id="rId4" imgW="2333333" imgH="2000000" progId="Paint.Picture">
                  <p:embed/>
                </p:oleObj>
              </mc:Choice>
              <mc:Fallback>
                <p:oleObj name="Bitmap Image" r:id="rId4" imgW="2333333" imgH="2000000"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3130777"/>
                        <a:ext cx="23336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023" name="Object 7"/>
          <p:cNvGraphicFramePr>
            <a:graphicFrameLocks noGrp="1" noChangeAspect="1"/>
          </p:cNvGraphicFramePr>
          <p:nvPr>
            <p:ph sz="quarter" idx="2"/>
          </p:nvPr>
        </p:nvGraphicFramePr>
        <p:xfrm>
          <a:off x="1525588" y="3581400"/>
          <a:ext cx="9521825" cy="3979863"/>
        </p:xfrm>
        <a:graphic>
          <a:graphicData uri="http://schemas.openxmlformats.org/presentationml/2006/ole">
            <mc:AlternateContent xmlns:mc="http://schemas.openxmlformats.org/markup-compatibility/2006">
              <mc:Choice xmlns:v="urn:schemas-microsoft-com:vml" Requires="v">
                <p:oleObj spid="_x0000_s13360" name="Bitmap Image" r:id="rId6" imgW="6609524" imgH="2762636" progId="Paint.Picture">
                  <p:embed/>
                </p:oleObj>
              </mc:Choice>
              <mc:Fallback>
                <p:oleObj name="Bitmap Image" r:id="rId6" imgW="6609524" imgH="2762636"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5588" y="3581400"/>
                        <a:ext cx="9521825" cy="397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6031" name="Rectangle 15"/>
          <p:cNvSpPr>
            <a:spLocks noChangeArrowheads="1"/>
          </p:cNvSpPr>
          <p:nvPr/>
        </p:nvSpPr>
        <p:spPr bwMode="auto">
          <a:xfrm>
            <a:off x="1053884" y="1193007"/>
            <a:ext cx="9131731"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20000"/>
              </a:spcBef>
              <a:buClr>
                <a:schemeClr val="hlink"/>
              </a:buClr>
              <a:buSzPct val="80000"/>
              <a:buFont typeface="Wingdings" pitchFamily="2" charset="2"/>
              <a:buNone/>
              <a:defRPr/>
            </a:pPr>
            <a:r>
              <a:rPr lang="en-US" sz="3600" dirty="0">
                <a:latin typeface="Times" pitchFamily="18" charset="0"/>
              </a:rPr>
              <a:t>You can use the software on a </a:t>
            </a:r>
            <a:r>
              <a:rPr lang="en-US" sz="3600" u="sng" dirty="0">
                <a:latin typeface="Times" pitchFamily="18" charset="0"/>
              </a:rPr>
              <a:t>trial</a:t>
            </a:r>
            <a:r>
              <a:rPr lang="en-US" sz="3600" dirty="0">
                <a:latin typeface="Times" pitchFamily="18" charset="0"/>
              </a:rPr>
              <a:t> basis and </a:t>
            </a:r>
            <a:r>
              <a:rPr lang="en-US" sz="3600" u="sng" dirty="0">
                <a:latin typeface="Times" pitchFamily="18" charset="0"/>
              </a:rPr>
              <a:t>purchase</a:t>
            </a:r>
            <a:r>
              <a:rPr lang="en-US" sz="3600" dirty="0">
                <a:latin typeface="Times" pitchFamily="18" charset="0"/>
              </a:rPr>
              <a:t> it at the end of the trial. </a:t>
            </a:r>
            <a:endParaRPr lang="en-US" sz="3600" dirty="0" smtClean="0">
              <a:latin typeface="Times" pitchFamily="18" charset="0"/>
            </a:endParaRPr>
          </a:p>
          <a:p>
            <a:pPr eaLnBrk="1" hangingPunct="1">
              <a:spcBef>
                <a:spcPct val="20000"/>
              </a:spcBef>
              <a:buClr>
                <a:schemeClr val="hlink"/>
              </a:buClr>
              <a:buSzPct val="80000"/>
              <a:buFont typeface="Wingdings" pitchFamily="2" charset="2"/>
              <a:buNone/>
              <a:defRPr/>
            </a:pPr>
            <a:r>
              <a:rPr lang="en-US" sz="2400" dirty="0" smtClean="0">
                <a:latin typeface="Times" pitchFamily="18" charset="0"/>
              </a:rPr>
              <a:t>(</a:t>
            </a:r>
            <a:r>
              <a:rPr lang="en-US" sz="2400" dirty="0">
                <a:latin typeface="Times" pitchFamily="18" charset="0"/>
              </a:rPr>
              <a:t>Some features may be disabled until </a:t>
            </a:r>
            <a:r>
              <a:rPr lang="en-US" sz="2400" dirty="0" smtClean="0">
                <a:latin typeface="Times" pitchFamily="18" charset="0"/>
              </a:rPr>
              <a:t>you </a:t>
            </a:r>
            <a:r>
              <a:rPr lang="en-US" sz="2400" dirty="0">
                <a:latin typeface="Times" pitchFamily="18" charset="0"/>
              </a:rPr>
              <a:t>purchase the full version.)</a:t>
            </a:r>
          </a:p>
        </p:txBody>
      </p:sp>
      <p:sp>
        <p:nvSpPr>
          <p:cNvPr id="86032" name="AutoShape 16"/>
          <p:cNvSpPr>
            <a:spLocks noChangeArrowheads="1"/>
          </p:cNvSpPr>
          <p:nvPr/>
        </p:nvSpPr>
        <p:spPr bwMode="auto">
          <a:xfrm>
            <a:off x="7162800" y="5791200"/>
            <a:ext cx="1295400" cy="609600"/>
          </a:xfrm>
          <a:prstGeom prst="irregularSeal1">
            <a:avLst/>
          </a:prstGeom>
          <a:solidFill>
            <a:srgbClr val="FFFF00">
              <a:alpha val="32941"/>
            </a:srgbClr>
          </a:solidFill>
          <a:ln w="190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sp>
        <p:nvSpPr>
          <p:cNvPr id="86033" name="AutoShape 17"/>
          <p:cNvSpPr>
            <a:spLocks noChangeArrowheads="1"/>
          </p:cNvSpPr>
          <p:nvPr/>
        </p:nvSpPr>
        <p:spPr bwMode="auto">
          <a:xfrm>
            <a:off x="7086600" y="5029200"/>
            <a:ext cx="1295400" cy="609600"/>
          </a:xfrm>
          <a:prstGeom prst="irregularSeal1">
            <a:avLst/>
          </a:prstGeom>
          <a:solidFill>
            <a:srgbClr val="FFFF00">
              <a:alpha val="32941"/>
            </a:srgbClr>
          </a:solidFill>
          <a:ln w="190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graphicFrame>
        <p:nvGraphicFramePr>
          <p:cNvPr id="86026" name="Object 10"/>
          <p:cNvGraphicFramePr>
            <a:graphicFrameLocks noGrp="1" noChangeAspect="1"/>
          </p:cNvGraphicFramePr>
          <p:nvPr>
            <p:ph sz="quarter" idx="3"/>
            <p:extLst>
              <p:ext uri="{D42A27DB-BD31-4B8C-83A1-F6EECF244321}">
                <p14:modId xmlns:p14="http://schemas.microsoft.com/office/powerpoint/2010/main" val="2683497231"/>
              </p:ext>
            </p:extLst>
          </p:nvPr>
        </p:nvGraphicFramePr>
        <p:xfrm>
          <a:off x="2016678" y="3603281"/>
          <a:ext cx="8991600" cy="3175000"/>
        </p:xfrm>
        <a:graphic>
          <a:graphicData uri="http://schemas.openxmlformats.org/presentationml/2006/ole">
            <mc:AlternateContent xmlns:mc="http://schemas.openxmlformats.org/markup-compatibility/2006">
              <mc:Choice xmlns:v="urn:schemas-microsoft-com:vml" Requires="v">
                <p:oleObj spid="_x0000_s13361" name="Bitmap Image" r:id="rId8" imgW="6609524" imgH="2333333" progId="Paint.Picture">
                  <p:embed/>
                </p:oleObj>
              </mc:Choice>
              <mc:Fallback>
                <p:oleObj name="Bitmap Image" r:id="rId8" imgW="6609524" imgH="2333333"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16678" y="3603281"/>
                        <a:ext cx="8991600" cy="3175000"/>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6037" name="Oval 21"/>
          <p:cNvSpPr>
            <a:spLocks noChangeArrowheads="1"/>
          </p:cNvSpPr>
          <p:nvPr/>
        </p:nvSpPr>
        <p:spPr bwMode="auto">
          <a:xfrm>
            <a:off x="6781800" y="5715000"/>
            <a:ext cx="30480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spTree>
    <p:extLst>
      <p:ext uri="{BB962C8B-B14F-4D97-AF65-F5344CB8AC3E}">
        <p14:creationId xmlns:p14="http://schemas.microsoft.com/office/powerpoint/2010/main" val="470724872"/>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86023"/>
                                        </p:tgtEl>
                                        <p:attrNameLst>
                                          <p:attrName>style.visibility</p:attrName>
                                        </p:attrNameLst>
                                      </p:cBhvr>
                                      <p:to>
                                        <p:strVal val="visible"/>
                                      </p:to>
                                    </p:set>
                                    <p:animEffect transition="in" filter="circle(in)">
                                      <p:cBhvr>
                                        <p:cTn id="7" dur="2000"/>
                                        <p:tgtEl>
                                          <p:spTgt spid="86023"/>
                                        </p:tgtEl>
                                      </p:cBhvr>
                                    </p:animEffect>
                                  </p:childTnLst>
                                </p:cTn>
                              </p:par>
                            </p:childTnLst>
                          </p:cTn>
                        </p:par>
                        <p:par>
                          <p:cTn id="8" fill="hold" nodeType="withGroup">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86032"/>
                                        </p:tgtEl>
                                        <p:attrNameLst>
                                          <p:attrName>style.visibility</p:attrName>
                                        </p:attrNameLst>
                                      </p:cBhvr>
                                      <p:to>
                                        <p:strVal val="visible"/>
                                      </p:to>
                                    </p:set>
                                  </p:childTnLst>
                                </p:cTn>
                              </p:par>
                            </p:childTnLst>
                          </p:cTn>
                        </p:par>
                        <p:par>
                          <p:cTn id="11" fill="hold" nodeType="afterGroup">
                            <p:stCondLst>
                              <p:cond delay="2000"/>
                            </p:stCondLst>
                            <p:childTnLst>
                              <p:par>
                                <p:cTn id="12" presetID="26" presetClass="emph" presetSubtype="0" fill="hold" grpId="1" nodeType="afterEffect">
                                  <p:stCondLst>
                                    <p:cond delay="0"/>
                                  </p:stCondLst>
                                  <p:childTnLst>
                                    <p:animEffect transition="out" filter="fade">
                                      <p:cBhvr>
                                        <p:cTn id="13" dur="500" tmFilter="0, 0; .2, .5; .8, .5; 1, 0"/>
                                        <p:tgtEl>
                                          <p:spTgt spid="86032"/>
                                        </p:tgtEl>
                                      </p:cBhvr>
                                    </p:animEffect>
                                    <p:animScale>
                                      <p:cBhvr>
                                        <p:cTn id="14" dur="250" autoRev="1" fill="hold"/>
                                        <p:tgtEl>
                                          <p:spTgt spid="86032"/>
                                        </p:tgtEl>
                                      </p:cBhvr>
                                      <p:by x="105000" y="105000"/>
                                    </p:animScale>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86033"/>
                                        </p:tgtEl>
                                        <p:attrNameLst>
                                          <p:attrName>style.visibility</p:attrName>
                                        </p:attrNameLst>
                                      </p:cBhvr>
                                      <p:to>
                                        <p:strVal val="visible"/>
                                      </p:to>
                                    </p:se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86033"/>
                                        </p:tgtEl>
                                      </p:cBhvr>
                                    </p:animEffect>
                                    <p:animScale>
                                      <p:cBhvr>
                                        <p:cTn id="21" dur="250" autoRev="1" fill="hold"/>
                                        <p:tgtEl>
                                          <p:spTgt spid="86033"/>
                                        </p:tgtEl>
                                      </p:cBhvr>
                                      <p:by x="105000" y="105000"/>
                                    </p:animScale>
                                  </p:childTnLst>
                                </p:cTn>
                              </p:par>
                            </p:childTnLst>
                          </p:cTn>
                        </p:par>
                      </p:childTnLst>
                    </p:cTn>
                  </p:par>
                  <p:par>
                    <p:cTn id="22" fill="hold">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86026"/>
                                        </p:tgtEl>
                                        <p:attrNameLst>
                                          <p:attrName>style.visibility</p:attrName>
                                        </p:attrNameLst>
                                      </p:cBhvr>
                                      <p:to>
                                        <p:strVal val="visible"/>
                                      </p:to>
                                    </p:set>
                                    <p:anim calcmode="lin" valueType="num">
                                      <p:cBhvr additive="base">
                                        <p:cTn id="26" dur="500" fill="hold"/>
                                        <p:tgtEl>
                                          <p:spTgt spid="86026"/>
                                        </p:tgtEl>
                                        <p:attrNameLst>
                                          <p:attrName>ppt_x</p:attrName>
                                        </p:attrNameLst>
                                      </p:cBhvr>
                                      <p:tavLst>
                                        <p:tav tm="0">
                                          <p:val>
                                            <p:strVal val="#ppt_x"/>
                                          </p:val>
                                        </p:tav>
                                        <p:tav tm="100000">
                                          <p:val>
                                            <p:strVal val="#ppt_x"/>
                                          </p:val>
                                        </p:tav>
                                      </p:tavLst>
                                    </p:anim>
                                    <p:anim calcmode="lin" valueType="num">
                                      <p:cBhvr additive="base">
                                        <p:cTn id="27" dur="500" fill="hold"/>
                                        <p:tgtEl>
                                          <p:spTgt spid="86026"/>
                                        </p:tgtEl>
                                        <p:attrNameLst>
                                          <p:attrName>ppt_y</p:attrName>
                                        </p:attrNameLst>
                                      </p:cBhvr>
                                      <p:tavLst>
                                        <p:tav tm="0">
                                          <p:val>
                                            <p:strVal val="1+#ppt_h/2"/>
                                          </p:val>
                                        </p:tav>
                                        <p:tav tm="100000">
                                          <p:val>
                                            <p:strVal val="#ppt_y"/>
                                          </p:val>
                                        </p:tav>
                                      </p:tavLst>
                                    </p:anim>
                                  </p:childTnLst>
                                </p:cTn>
                              </p:par>
                            </p:childTnLst>
                          </p:cTn>
                        </p:par>
                        <p:par>
                          <p:cTn id="28" fill="hold" nodeType="withGroup">
                            <p:stCondLst>
                              <p:cond delay="500"/>
                            </p:stCondLst>
                            <p:childTnLst>
                              <p:par>
                                <p:cTn id="29" presetID="6" presetClass="entr" presetSubtype="16" fill="hold" grpId="0" nodeType="afterEffect">
                                  <p:stCondLst>
                                    <p:cond delay="0"/>
                                  </p:stCondLst>
                                  <p:childTnLst>
                                    <p:set>
                                      <p:cBhvr>
                                        <p:cTn id="30" dur="1" fill="hold">
                                          <p:stCondLst>
                                            <p:cond delay="0"/>
                                          </p:stCondLst>
                                        </p:cTn>
                                        <p:tgtEl>
                                          <p:spTgt spid="86037"/>
                                        </p:tgtEl>
                                        <p:attrNameLst>
                                          <p:attrName>style.visibility</p:attrName>
                                        </p:attrNameLst>
                                      </p:cBhvr>
                                      <p:to>
                                        <p:strVal val="visible"/>
                                      </p:to>
                                    </p:set>
                                    <p:animEffect transition="in" filter="circle(in)">
                                      <p:cBhvr>
                                        <p:cTn id="31" dur="2000"/>
                                        <p:tgtEl>
                                          <p:spTgt spid="86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2" grpId="0" animBg="1"/>
      <p:bldP spid="86032" grpId="1" animBg="1"/>
      <p:bldP spid="86033" grpId="0" animBg="1"/>
      <p:bldP spid="86033" grpId="1" animBg="1"/>
      <p:bldP spid="860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6" name="Rectangle 8"/>
          <p:cNvSpPr>
            <a:spLocks noGrp="1" noChangeArrowheads="1"/>
          </p:cNvSpPr>
          <p:nvPr>
            <p:ph type="title"/>
          </p:nvPr>
        </p:nvSpPr>
        <p:spPr>
          <a:xfrm>
            <a:off x="506278" y="269875"/>
            <a:ext cx="8534400" cy="1139825"/>
          </a:xfrm>
        </p:spPr>
        <p:txBody>
          <a:bodyPr>
            <a:normAutofit/>
          </a:bodyPr>
          <a:lstStyle/>
          <a:p>
            <a:pPr eaLnBrk="1" hangingPunct="1">
              <a:defRPr/>
            </a:pPr>
            <a:r>
              <a:rPr lang="en-US" sz="5400" dirty="0"/>
              <a:t>Regular Software License</a:t>
            </a:r>
          </a:p>
        </p:txBody>
      </p:sp>
      <p:graphicFrame>
        <p:nvGraphicFramePr>
          <p:cNvPr id="22531" name="Object 4"/>
          <p:cNvGraphicFramePr>
            <a:graphicFrameLocks noGrp="1" noChangeAspect="1"/>
          </p:cNvGraphicFramePr>
          <p:nvPr>
            <p:ph sz="half" idx="1"/>
          </p:nvPr>
        </p:nvGraphicFramePr>
        <p:xfrm>
          <a:off x="2230438" y="1909763"/>
          <a:ext cx="3667125" cy="4514850"/>
        </p:xfrm>
        <a:graphic>
          <a:graphicData uri="http://schemas.openxmlformats.org/presentationml/2006/ole">
            <mc:AlternateContent xmlns:mc="http://schemas.openxmlformats.org/markup-compatibility/2006">
              <mc:Choice xmlns:v="urn:schemas-microsoft-com:vml" Requires="v">
                <p:oleObj spid="_x0000_s14366" name="Bitmap Image" r:id="rId4" imgW="3666667" imgH="4514286" progId="Paint.Picture">
                  <p:embed/>
                </p:oleObj>
              </mc:Choice>
              <mc:Fallback>
                <p:oleObj name="Bitmap Image" r:id="rId4" imgW="3666667" imgH="4514286"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0438" y="1909763"/>
                        <a:ext cx="3667125"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2" name="Object 7"/>
          <p:cNvGraphicFramePr>
            <a:graphicFrameLocks noGrp="1" noChangeAspect="1"/>
          </p:cNvGraphicFramePr>
          <p:nvPr>
            <p:ph sz="quarter" idx="2"/>
          </p:nvPr>
        </p:nvGraphicFramePr>
        <p:xfrm>
          <a:off x="3886200" y="1600200"/>
          <a:ext cx="6170613" cy="3074988"/>
        </p:xfrm>
        <a:graphic>
          <a:graphicData uri="http://schemas.openxmlformats.org/presentationml/2006/ole">
            <mc:AlternateContent xmlns:mc="http://schemas.openxmlformats.org/markup-compatibility/2006">
              <mc:Choice xmlns:v="urn:schemas-microsoft-com:vml" Requires="v">
                <p:oleObj spid="_x0000_s14367" name="Bitmap Image" r:id="rId6" imgW="5334745" imgH="2657846" progId="Paint.Picture">
                  <p:embed/>
                </p:oleObj>
              </mc:Choice>
              <mc:Fallback>
                <p:oleObj name="Bitmap Image" r:id="rId6" imgW="5334745" imgH="2657846"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6200" y="1600200"/>
                        <a:ext cx="6170613" cy="307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221" name="Rectangle 13"/>
          <p:cNvSpPr>
            <a:spLocks noChangeArrowheads="1"/>
          </p:cNvSpPr>
          <p:nvPr/>
        </p:nvSpPr>
        <p:spPr bwMode="auto">
          <a:xfrm>
            <a:off x="6400799" y="4724400"/>
            <a:ext cx="4850969"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20000"/>
              </a:spcBef>
              <a:buClr>
                <a:schemeClr val="hlink"/>
              </a:buClr>
              <a:buSzPct val="80000"/>
              <a:buFont typeface="Wingdings" pitchFamily="2" charset="2"/>
              <a:buNone/>
              <a:defRPr/>
            </a:pPr>
            <a:r>
              <a:rPr lang="en-US" sz="3600" dirty="0">
                <a:latin typeface="Times" pitchFamily="18" charset="0"/>
              </a:rPr>
              <a:t>You can </a:t>
            </a:r>
            <a:r>
              <a:rPr lang="en-US" sz="3600" u="sng" dirty="0">
                <a:latin typeface="Times" pitchFamily="18" charset="0"/>
              </a:rPr>
              <a:t>purchase</a:t>
            </a:r>
            <a:r>
              <a:rPr lang="en-US" sz="3600" dirty="0">
                <a:latin typeface="Times" pitchFamily="18" charset="0"/>
              </a:rPr>
              <a:t> the software and install it on </a:t>
            </a:r>
            <a:r>
              <a:rPr lang="en-US" sz="3600" u="sng" dirty="0">
                <a:latin typeface="Times" pitchFamily="18" charset="0"/>
              </a:rPr>
              <a:t>one</a:t>
            </a:r>
            <a:r>
              <a:rPr lang="en-US" sz="3600" dirty="0">
                <a:latin typeface="Times" pitchFamily="18" charset="0"/>
              </a:rPr>
              <a:t> computer.</a:t>
            </a:r>
          </a:p>
        </p:txBody>
      </p:sp>
    </p:spTree>
    <p:extLst>
      <p:ext uri="{BB962C8B-B14F-4D97-AF65-F5344CB8AC3E}">
        <p14:creationId xmlns:p14="http://schemas.microsoft.com/office/powerpoint/2010/main" val="2146068661"/>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94221">
                                            <p:txEl>
                                              <p:pRg st="0" end="0"/>
                                            </p:txEl>
                                          </p:spTgt>
                                        </p:tgtEl>
                                        <p:attrNameLst>
                                          <p:attrName>style.visibility</p:attrName>
                                        </p:attrNameLst>
                                      </p:cBhvr>
                                      <p:to>
                                        <p:strVal val="visible"/>
                                      </p:to>
                                    </p:set>
                                    <p:animEffect transition="in" filter="wipe(down)">
                                      <p:cBhvr>
                                        <p:cTn id="7" dur="580">
                                          <p:stCondLst>
                                            <p:cond delay="0"/>
                                          </p:stCondLst>
                                        </p:cTn>
                                        <p:tgtEl>
                                          <p:spTgt spid="94221">
                                            <p:txEl>
                                              <p:pRg st="0" end="0"/>
                                            </p:txEl>
                                          </p:spTgt>
                                        </p:tgtEl>
                                      </p:cBhvr>
                                    </p:animEffect>
                                    <p:anim calcmode="lin" valueType="num">
                                      <p:cBhvr>
                                        <p:cTn id="8" dur="1822" tmFilter="0,0; 0.14,0.36; 0.43,0.73; 0.71,0.91; 1.0,1.0">
                                          <p:stCondLst>
                                            <p:cond delay="0"/>
                                          </p:stCondLst>
                                        </p:cTn>
                                        <p:tgtEl>
                                          <p:spTgt spid="94221">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4221">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4221">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4221">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4221">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4221">
                                            <p:txEl>
                                              <p:pRg st="0" end="0"/>
                                            </p:txEl>
                                          </p:spTgt>
                                        </p:tgtEl>
                                      </p:cBhvr>
                                      <p:to x="100000" y="60000"/>
                                    </p:animScale>
                                    <p:animScale>
                                      <p:cBhvr>
                                        <p:cTn id="14" dur="166" decel="50000">
                                          <p:stCondLst>
                                            <p:cond delay="676"/>
                                          </p:stCondLst>
                                        </p:cTn>
                                        <p:tgtEl>
                                          <p:spTgt spid="94221">
                                            <p:txEl>
                                              <p:pRg st="0" end="0"/>
                                            </p:txEl>
                                          </p:spTgt>
                                        </p:tgtEl>
                                      </p:cBhvr>
                                      <p:to x="100000" y="100000"/>
                                    </p:animScale>
                                    <p:animScale>
                                      <p:cBhvr>
                                        <p:cTn id="15" dur="26">
                                          <p:stCondLst>
                                            <p:cond delay="1312"/>
                                          </p:stCondLst>
                                        </p:cTn>
                                        <p:tgtEl>
                                          <p:spTgt spid="94221">
                                            <p:txEl>
                                              <p:pRg st="0" end="0"/>
                                            </p:txEl>
                                          </p:spTgt>
                                        </p:tgtEl>
                                      </p:cBhvr>
                                      <p:to x="100000" y="80000"/>
                                    </p:animScale>
                                    <p:animScale>
                                      <p:cBhvr>
                                        <p:cTn id="16" dur="166" decel="50000">
                                          <p:stCondLst>
                                            <p:cond delay="1338"/>
                                          </p:stCondLst>
                                        </p:cTn>
                                        <p:tgtEl>
                                          <p:spTgt spid="94221">
                                            <p:txEl>
                                              <p:pRg st="0" end="0"/>
                                            </p:txEl>
                                          </p:spTgt>
                                        </p:tgtEl>
                                      </p:cBhvr>
                                      <p:to x="100000" y="100000"/>
                                    </p:animScale>
                                    <p:animScale>
                                      <p:cBhvr>
                                        <p:cTn id="17" dur="26">
                                          <p:stCondLst>
                                            <p:cond delay="1642"/>
                                          </p:stCondLst>
                                        </p:cTn>
                                        <p:tgtEl>
                                          <p:spTgt spid="94221">
                                            <p:txEl>
                                              <p:pRg st="0" end="0"/>
                                            </p:txEl>
                                          </p:spTgt>
                                        </p:tgtEl>
                                      </p:cBhvr>
                                      <p:to x="100000" y="90000"/>
                                    </p:animScale>
                                    <p:animScale>
                                      <p:cBhvr>
                                        <p:cTn id="18" dur="166" decel="50000">
                                          <p:stCondLst>
                                            <p:cond delay="1668"/>
                                          </p:stCondLst>
                                        </p:cTn>
                                        <p:tgtEl>
                                          <p:spTgt spid="94221">
                                            <p:txEl>
                                              <p:pRg st="0" end="0"/>
                                            </p:txEl>
                                          </p:spTgt>
                                        </p:tgtEl>
                                      </p:cBhvr>
                                      <p:to x="100000" y="100000"/>
                                    </p:animScale>
                                    <p:animScale>
                                      <p:cBhvr>
                                        <p:cTn id="19" dur="26">
                                          <p:stCondLst>
                                            <p:cond delay="1808"/>
                                          </p:stCondLst>
                                        </p:cTn>
                                        <p:tgtEl>
                                          <p:spTgt spid="94221">
                                            <p:txEl>
                                              <p:pRg st="0" end="0"/>
                                            </p:txEl>
                                          </p:spTgt>
                                        </p:tgtEl>
                                      </p:cBhvr>
                                      <p:to x="100000" y="95000"/>
                                    </p:animScale>
                                    <p:animScale>
                                      <p:cBhvr>
                                        <p:cTn id="20" dur="166" decel="50000">
                                          <p:stCondLst>
                                            <p:cond delay="1834"/>
                                          </p:stCondLst>
                                        </p:cTn>
                                        <p:tgtEl>
                                          <p:spTgt spid="94221">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92" name="Rectangle 12"/>
          <p:cNvSpPr>
            <a:spLocks noGrp="1" noChangeArrowheads="1"/>
          </p:cNvSpPr>
          <p:nvPr>
            <p:ph type="title" sz="quarter"/>
          </p:nvPr>
        </p:nvSpPr>
        <p:spPr>
          <a:xfrm>
            <a:off x="380999" y="313418"/>
            <a:ext cx="10940143" cy="1139825"/>
          </a:xfrm>
        </p:spPr>
        <p:txBody>
          <a:bodyPr>
            <a:noAutofit/>
          </a:bodyPr>
          <a:lstStyle/>
          <a:p>
            <a:pPr eaLnBrk="1" hangingPunct="1">
              <a:defRPr/>
            </a:pPr>
            <a:r>
              <a:rPr lang="en-US" sz="5400" dirty="0"/>
              <a:t>End-User License Agreement (EULA)</a:t>
            </a:r>
          </a:p>
        </p:txBody>
      </p:sp>
      <p:graphicFrame>
        <p:nvGraphicFramePr>
          <p:cNvPr id="97284" name="Object 4"/>
          <p:cNvGraphicFramePr>
            <a:graphicFrameLocks noGrp="1" noChangeAspect="1"/>
          </p:cNvGraphicFramePr>
          <p:nvPr>
            <p:ph sz="quarter" idx="1"/>
          </p:nvPr>
        </p:nvGraphicFramePr>
        <p:xfrm>
          <a:off x="2406650" y="1905000"/>
          <a:ext cx="3314700" cy="2185988"/>
        </p:xfrm>
        <a:graphic>
          <a:graphicData uri="http://schemas.openxmlformats.org/presentationml/2006/ole">
            <mc:AlternateContent xmlns:mc="http://schemas.openxmlformats.org/markup-compatibility/2006">
              <mc:Choice xmlns:v="urn:schemas-microsoft-com:vml" Requires="v">
                <p:oleObj spid="_x0000_s15388" name="Bitmap Image" r:id="rId4" imgW="5792008" imgH="3820058" progId="Paint.Picture">
                  <p:embed/>
                </p:oleObj>
              </mc:Choice>
              <mc:Fallback>
                <p:oleObj name="Bitmap Image" r:id="rId4" imgW="5792008" imgH="382005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650" y="1905000"/>
                        <a:ext cx="3314700"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287" name="Object 7"/>
          <p:cNvGraphicFramePr>
            <a:graphicFrameLocks noGrp="1" noChangeAspect="1"/>
          </p:cNvGraphicFramePr>
          <p:nvPr>
            <p:ph sz="quarter" idx="2"/>
          </p:nvPr>
        </p:nvGraphicFramePr>
        <p:xfrm>
          <a:off x="3962400" y="3113088"/>
          <a:ext cx="6248400" cy="4283075"/>
        </p:xfrm>
        <a:graphic>
          <a:graphicData uri="http://schemas.openxmlformats.org/presentationml/2006/ole">
            <mc:AlternateContent xmlns:mc="http://schemas.openxmlformats.org/markup-compatibility/2006">
              <mc:Choice xmlns:v="urn:schemas-microsoft-com:vml" Requires="v">
                <p:oleObj spid="_x0000_s15389" name="Bitmap Image" r:id="rId6" imgW="6211167" imgH="4258269" progId="Paint.Picture">
                  <p:embed/>
                </p:oleObj>
              </mc:Choice>
              <mc:Fallback>
                <p:oleObj name="Bitmap Image" r:id="rId6" imgW="6211167" imgH="4258269"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3113088"/>
                        <a:ext cx="6248400" cy="428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7291" name="Picture 11"/>
          <p:cNvPicPr>
            <a:picLocks noGrp="1" noChangeAspect="1" noChangeArrowheads="1"/>
          </p:cNvPicPr>
          <p:nvPr>
            <p:ph sz="quarter" idx="3"/>
          </p:nvPr>
        </p:nvPicPr>
        <p:blipFill>
          <a:blip r:embed="rId8">
            <a:extLst>
              <a:ext uri="{28A0092B-C50C-407E-A947-70E740481C1C}">
                <a14:useLocalDpi xmlns:a14="http://schemas.microsoft.com/office/drawing/2010/main" val="0"/>
              </a:ext>
            </a:extLst>
          </a:blip>
          <a:srcRect t="18056" r="26666" b="73610"/>
          <a:stretch>
            <a:fillRect/>
          </a:stretch>
        </p:blipFill>
        <p:spPr>
          <a:xfrm>
            <a:off x="1828800" y="4243388"/>
            <a:ext cx="9067800" cy="785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297" name="Oval 17"/>
          <p:cNvSpPr>
            <a:spLocks noChangeArrowheads="1"/>
          </p:cNvSpPr>
          <p:nvPr/>
        </p:nvSpPr>
        <p:spPr bwMode="auto">
          <a:xfrm>
            <a:off x="6705600" y="4267200"/>
            <a:ext cx="12954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spTree>
    <p:extLst>
      <p:ext uri="{BB962C8B-B14F-4D97-AF65-F5344CB8AC3E}">
        <p14:creationId xmlns:p14="http://schemas.microsoft.com/office/powerpoint/2010/main" val="273915399"/>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97284"/>
                                        </p:tgtEl>
                                        <p:attrNameLst>
                                          <p:attrName>style.visibility</p:attrName>
                                        </p:attrNameLst>
                                      </p:cBhvr>
                                      <p:to>
                                        <p:strVal val="visible"/>
                                      </p:to>
                                    </p:set>
                                    <p:animEffect transition="in" filter="fade">
                                      <p:cBhvr>
                                        <p:cTn id="7" dur="2000"/>
                                        <p:tgtEl>
                                          <p:spTgt spid="97284"/>
                                        </p:tgtEl>
                                      </p:cBhvr>
                                    </p:animEffect>
                                    <p:anim calcmode="lin" valueType="num">
                                      <p:cBhvr>
                                        <p:cTn id="8" dur="2000" fill="hold"/>
                                        <p:tgtEl>
                                          <p:spTgt spid="97284"/>
                                        </p:tgtEl>
                                        <p:attrNameLst>
                                          <p:attrName>style.rotation</p:attrName>
                                        </p:attrNameLst>
                                      </p:cBhvr>
                                      <p:tavLst>
                                        <p:tav tm="0">
                                          <p:val>
                                            <p:fltVal val="720"/>
                                          </p:val>
                                        </p:tav>
                                        <p:tav tm="100000">
                                          <p:val>
                                            <p:fltVal val="0"/>
                                          </p:val>
                                        </p:tav>
                                      </p:tavLst>
                                    </p:anim>
                                    <p:anim calcmode="lin" valueType="num">
                                      <p:cBhvr>
                                        <p:cTn id="9" dur="2000" fill="hold"/>
                                        <p:tgtEl>
                                          <p:spTgt spid="97284"/>
                                        </p:tgtEl>
                                        <p:attrNameLst>
                                          <p:attrName>ppt_h</p:attrName>
                                        </p:attrNameLst>
                                      </p:cBhvr>
                                      <p:tavLst>
                                        <p:tav tm="0">
                                          <p:val>
                                            <p:fltVal val="0"/>
                                          </p:val>
                                        </p:tav>
                                        <p:tav tm="100000">
                                          <p:val>
                                            <p:strVal val="#ppt_h"/>
                                          </p:val>
                                        </p:tav>
                                      </p:tavLst>
                                    </p:anim>
                                    <p:anim calcmode="lin" valueType="num">
                                      <p:cBhvr>
                                        <p:cTn id="10" dur="2000" fill="hold"/>
                                        <p:tgtEl>
                                          <p:spTgt spid="97284"/>
                                        </p:tgtEl>
                                        <p:attrNameLst>
                                          <p:attrName>ppt_w</p:attrName>
                                        </p:attrNameLst>
                                      </p:cBhvr>
                                      <p:tavLst>
                                        <p:tav tm="0">
                                          <p:val>
                                            <p:fltVal val="0"/>
                                          </p:val>
                                        </p:tav>
                                        <p:tav tm="100000">
                                          <p:val>
                                            <p:strVal val="#ppt_w"/>
                                          </p:val>
                                        </p:tav>
                                      </p:tavLst>
                                    </p:anim>
                                  </p:childTnLst>
                                </p:cTn>
                              </p:par>
                            </p:childTnLst>
                          </p:cTn>
                        </p:par>
                        <p:par>
                          <p:cTn id="11" fill="hold" nodeType="afterGroup">
                            <p:stCondLst>
                              <p:cond delay="2000"/>
                            </p:stCondLst>
                            <p:childTnLst>
                              <p:par>
                                <p:cTn id="12" presetID="35" presetClass="entr" presetSubtype="0" fill="hold" nodeType="afterEffect">
                                  <p:stCondLst>
                                    <p:cond delay="0"/>
                                  </p:stCondLst>
                                  <p:childTnLst>
                                    <p:set>
                                      <p:cBhvr>
                                        <p:cTn id="13" dur="1" fill="hold">
                                          <p:stCondLst>
                                            <p:cond delay="0"/>
                                          </p:stCondLst>
                                        </p:cTn>
                                        <p:tgtEl>
                                          <p:spTgt spid="97287"/>
                                        </p:tgtEl>
                                        <p:attrNameLst>
                                          <p:attrName>style.visibility</p:attrName>
                                        </p:attrNameLst>
                                      </p:cBhvr>
                                      <p:to>
                                        <p:strVal val="visible"/>
                                      </p:to>
                                    </p:set>
                                    <p:animEffect transition="in" filter="fade">
                                      <p:cBhvr>
                                        <p:cTn id="14" dur="2000"/>
                                        <p:tgtEl>
                                          <p:spTgt spid="97287"/>
                                        </p:tgtEl>
                                      </p:cBhvr>
                                    </p:animEffect>
                                    <p:anim calcmode="lin" valueType="num">
                                      <p:cBhvr>
                                        <p:cTn id="15" dur="2000" fill="hold"/>
                                        <p:tgtEl>
                                          <p:spTgt spid="97287"/>
                                        </p:tgtEl>
                                        <p:attrNameLst>
                                          <p:attrName>style.rotation</p:attrName>
                                        </p:attrNameLst>
                                      </p:cBhvr>
                                      <p:tavLst>
                                        <p:tav tm="0">
                                          <p:val>
                                            <p:fltVal val="720"/>
                                          </p:val>
                                        </p:tav>
                                        <p:tav tm="100000">
                                          <p:val>
                                            <p:fltVal val="0"/>
                                          </p:val>
                                        </p:tav>
                                      </p:tavLst>
                                    </p:anim>
                                    <p:anim calcmode="lin" valueType="num">
                                      <p:cBhvr>
                                        <p:cTn id="16" dur="2000" fill="hold"/>
                                        <p:tgtEl>
                                          <p:spTgt spid="97287"/>
                                        </p:tgtEl>
                                        <p:attrNameLst>
                                          <p:attrName>ppt_h</p:attrName>
                                        </p:attrNameLst>
                                      </p:cBhvr>
                                      <p:tavLst>
                                        <p:tav tm="0">
                                          <p:val>
                                            <p:fltVal val="0"/>
                                          </p:val>
                                        </p:tav>
                                        <p:tav tm="100000">
                                          <p:val>
                                            <p:strVal val="#ppt_h"/>
                                          </p:val>
                                        </p:tav>
                                      </p:tavLst>
                                    </p:anim>
                                    <p:anim calcmode="lin" valueType="num">
                                      <p:cBhvr>
                                        <p:cTn id="17" dur="2000" fill="hold"/>
                                        <p:tgtEl>
                                          <p:spTgt spid="97287"/>
                                        </p:tgtEl>
                                        <p:attrNameLst>
                                          <p:attrName>ppt_w</p:attrName>
                                        </p:attrNameLst>
                                      </p:cBhvr>
                                      <p:tavLst>
                                        <p:tav tm="0">
                                          <p:val>
                                            <p:fltVal val="0"/>
                                          </p:val>
                                        </p:tav>
                                        <p:tav tm="100000">
                                          <p:val>
                                            <p:strVal val="#ppt_w"/>
                                          </p:val>
                                        </p:tav>
                                      </p:tavLst>
                                    </p:anim>
                                  </p:childTnLst>
                                </p:cTn>
                              </p:par>
                            </p:childTnLst>
                          </p:cTn>
                        </p:par>
                        <p:par>
                          <p:cTn id="18" fill="hold" nodeType="withGroup">
                            <p:stCondLst>
                              <p:cond delay="4000"/>
                            </p:stCondLst>
                            <p:childTnLst>
                              <p:par>
                                <p:cTn id="19" presetID="10" presetClass="entr" presetSubtype="0" fill="hold" nodeType="afterEffect">
                                  <p:stCondLst>
                                    <p:cond delay="0"/>
                                  </p:stCondLst>
                                  <p:childTnLst>
                                    <p:set>
                                      <p:cBhvr>
                                        <p:cTn id="20" dur="1" fill="hold">
                                          <p:stCondLst>
                                            <p:cond delay="0"/>
                                          </p:stCondLst>
                                        </p:cTn>
                                        <p:tgtEl>
                                          <p:spTgt spid="97291"/>
                                        </p:tgtEl>
                                        <p:attrNameLst>
                                          <p:attrName>style.visibility</p:attrName>
                                        </p:attrNameLst>
                                      </p:cBhvr>
                                      <p:to>
                                        <p:strVal val="visible"/>
                                      </p:to>
                                    </p:set>
                                    <p:animEffect transition="in" filter="fade">
                                      <p:cBhvr>
                                        <p:cTn id="21" dur="2000"/>
                                        <p:tgtEl>
                                          <p:spTgt spid="97291"/>
                                        </p:tgtEl>
                                      </p:cBhvr>
                                    </p:animEffect>
                                  </p:childTnLst>
                                </p:cTn>
                              </p:par>
                            </p:childTnLst>
                          </p:cTn>
                        </p:par>
                        <p:par>
                          <p:cTn id="22" fill="hold" nodeType="withGroup">
                            <p:stCondLst>
                              <p:cond delay="6000"/>
                            </p:stCondLst>
                            <p:childTnLst>
                              <p:par>
                                <p:cTn id="23" presetID="6" presetClass="entr" presetSubtype="16" fill="hold" grpId="0" nodeType="afterEffect">
                                  <p:stCondLst>
                                    <p:cond delay="0"/>
                                  </p:stCondLst>
                                  <p:childTnLst>
                                    <p:set>
                                      <p:cBhvr>
                                        <p:cTn id="24" dur="1" fill="hold">
                                          <p:stCondLst>
                                            <p:cond delay="0"/>
                                          </p:stCondLst>
                                        </p:cTn>
                                        <p:tgtEl>
                                          <p:spTgt spid="97297"/>
                                        </p:tgtEl>
                                        <p:attrNameLst>
                                          <p:attrName>style.visibility</p:attrName>
                                        </p:attrNameLst>
                                      </p:cBhvr>
                                      <p:to>
                                        <p:strVal val="visible"/>
                                      </p:to>
                                    </p:set>
                                    <p:animEffect transition="in" filter="circle(in)">
                                      <p:cBhvr>
                                        <p:cTn id="25" dur="2000"/>
                                        <p:tgtEl>
                                          <p:spTgt spid="97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400" dirty="0" smtClean="0"/>
              <a:t>EULA</a:t>
            </a:r>
            <a:endParaRPr lang="en-US" sz="5400" dirty="0"/>
          </a:p>
        </p:txBody>
      </p:sp>
      <p:graphicFrame>
        <p:nvGraphicFramePr>
          <p:cNvPr id="24578" name="Object 7"/>
          <p:cNvGraphicFramePr>
            <a:graphicFrameLocks noGrp="1" noChangeAspect="1"/>
          </p:cNvGraphicFramePr>
          <p:nvPr>
            <p:ph sz="half" idx="1"/>
            <p:extLst>
              <p:ext uri="{D42A27DB-BD31-4B8C-83A1-F6EECF244321}">
                <p14:modId xmlns:p14="http://schemas.microsoft.com/office/powerpoint/2010/main" val="3700824447"/>
              </p:ext>
            </p:extLst>
          </p:nvPr>
        </p:nvGraphicFramePr>
        <p:xfrm>
          <a:off x="5486400" y="2270577"/>
          <a:ext cx="4781550" cy="3733800"/>
        </p:xfrm>
        <a:graphic>
          <a:graphicData uri="http://schemas.openxmlformats.org/presentationml/2006/ole">
            <mc:AlternateContent xmlns:mc="http://schemas.openxmlformats.org/markup-compatibility/2006">
              <mc:Choice xmlns:v="urn:schemas-microsoft-com:vml" Requires="v">
                <p:oleObj spid="_x0000_s16400" name="Bitmap Image" r:id="rId4" imgW="4780952" imgH="3734321" progId="Paint.Picture">
                  <p:embed/>
                </p:oleObj>
              </mc:Choice>
              <mc:Fallback>
                <p:oleObj name="Bitmap Image" r:id="rId4" imgW="4780952" imgH="3734321"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2270577"/>
                        <a:ext cx="47815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3435" name="Rectangle 11"/>
          <p:cNvSpPr>
            <a:spLocks noChangeArrowheads="1"/>
          </p:cNvSpPr>
          <p:nvPr/>
        </p:nvSpPr>
        <p:spPr bwMode="auto">
          <a:xfrm>
            <a:off x="696686" y="1988456"/>
            <a:ext cx="4180114" cy="4298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20000"/>
              </a:spcBef>
              <a:buClr>
                <a:schemeClr val="hlink"/>
              </a:buClr>
              <a:buSzPct val="80000"/>
              <a:buFont typeface="Wingdings" pitchFamily="2" charset="2"/>
              <a:buNone/>
              <a:defRPr/>
            </a:pPr>
            <a:r>
              <a:rPr lang="en-US" sz="3600" dirty="0">
                <a:latin typeface="Times" pitchFamily="18" charset="0"/>
              </a:rPr>
              <a:t>When you </a:t>
            </a:r>
            <a:r>
              <a:rPr lang="en-US" sz="3600" b="1" i="1" dirty="0" smtClean="0">
                <a:solidFill>
                  <a:srgbClr val="FF0000"/>
                </a:solidFill>
                <a:latin typeface="Times" pitchFamily="18" charset="0"/>
              </a:rPr>
              <a:t>INSTALL</a:t>
            </a:r>
            <a:r>
              <a:rPr lang="en-US" sz="3600" dirty="0" smtClean="0">
                <a:latin typeface="Times" pitchFamily="18" charset="0"/>
              </a:rPr>
              <a:t> </a:t>
            </a:r>
            <a:r>
              <a:rPr lang="en-US" sz="3600" dirty="0">
                <a:latin typeface="Times" pitchFamily="18" charset="0"/>
              </a:rPr>
              <a:t>the program, you agree to abide by the EULA, a legally-binding contract.</a:t>
            </a:r>
          </a:p>
        </p:txBody>
      </p:sp>
      <p:sp>
        <p:nvSpPr>
          <p:cNvPr id="103436" name="Oval 12"/>
          <p:cNvSpPr>
            <a:spLocks noChangeArrowheads="1"/>
          </p:cNvSpPr>
          <p:nvPr/>
        </p:nvSpPr>
        <p:spPr bwMode="auto">
          <a:xfrm>
            <a:off x="5486400" y="4953000"/>
            <a:ext cx="2286000" cy="3810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a:p>
        </p:txBody>
      </p:sp>
      <p:sp>
        <p:nvSpPr>
          <p:cNvPr id="4" name="Striped Right Arrow 3"/>
          <p:cNvSpPr/>
          <p:nvPr/>
        </p:nvSpPr>
        <p:spPr>
          <a:xfrm>
            <a:off x="3470975" y="4670613"/>
            <a:ext cx="1596325" cy="945774"/>
          </a:xfrm>
          <a:prstGeom prst="strip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5736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3435"/>
                                        </p:tgtEl>
                                        <p:attrNameLst>
                                          <p:attrName>style.visibility</p:attrName>
                                        </p:attrNameLst>
                                      </p:cBhvr>
                                      <p:to>
                                        <p:strVal val="visible"/>
                                      </p:to>
                                    </p:set>
                                    <p:anim calcmode="lin" valueType="num">
                                      <p:cBhvr additive="base">
                                        <p:cTn id="11" dur="500" fill="hold"/>
                                        <p:tgtEl>
                                          <p:spTgt spid="103435"/>
                                        </p:tgtEl>
                                        <p:attrNameLst>
                                          <p:attrName>ppt_x</p:attrName>
                                        </p:attrNameLst>
                                      </p:cBhvr>
                                      <p:tavLst>
                                        <p:tav tm="0">
                                          <p:val>
                                            <p:strVal val="#ppt_x"/>
                                          </p:val>
                                        </p:tav>
                                        <p:tav tm="100000">
                                          <p:val>
                                            <p:strVal val="#ppt_x"/>
                                          </p:val>
                                        </p:tav>
                                      </p:tavLst>
                                    </p:anim>
                                    <p:anim calcmode="lin" valueType="num">
                                      <p:cBhvr additive="base">
                                        <p:cTn id="12" dur="500" fill="hold"/>
                                        <p:tgtEl>
                                          <p:spTgt spid="1034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24578"/>
                                        </p:tgtEl>
                                        <p:attrNameLst>
                                          <p:attrName>style.visibility</p:attrName>
                                        </p:attrNameLst>
                                      </p:cBhvr>
                                      <p:to>
                                        <p:strVal val="visible"/>
                                      </p:to>
                                    </p:set>
                                  </p:childTnLst>
                                </p:cTn>
                              </p:par>
                            </p:childTnLst>
                          </p:cTn>
                        </p:par>
                        <p:par>
                          <p:cTn id="16" fill="hold">
                            <p:stCondLst>
                              <p:cond delay="1000"/>
                            </p:stCondLst>
                            <p:childTnLst>
                              <p:par>
                                <p:cTn id="17" presetID="53" presetClass="entr" presetSubtype="16" fill="hold" grpId="1" nodeType="after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2000" fill="hold"/>
                                        <p:tgtEl>
                                          <p:spTgt spid="4"/>
                                        </p:tgtEl>
                                        <p:attrNameLst>
                                          <p:attrName>ppt_w</p:attrName>
                                        </p:attrNameLst>
                                      </p:cBhvr>
                                      <p:tavLst>
                                        <p:tav tm="0">
                                          <p:val>
                                            <p:fltVal val="0"/>
                                          </p:val>
                                        </p:tav>
                                        <p:tav tm="100000">
                                          <p:val>
                                            <p:strVal val="#ppt_w"/>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Effect transition="in" filter="fade">
                                      <p:cBhvr>
                                        <p:cTn id="21" dur="2000"/>
                                        <p:tgtEl>
                                          <p:spTgt spid="4"/>
                                        </p:tgtEl>
                                      </p:cBhvr>
                                    </p:animEffect>
                                  </p:childTnLst>
                                </p:cTn>
                              </p:par>
                            </p:childTnLst>
                          </p:cTn>
                        </p:par>
                        <p:par>
                          <p:cTn id="22" fill="hold">
                            <p:stCondLst>
                              <p:cond delay="3500"/>
                            </p:stCondLst>
                            <p:childTnLst>
                              <p:par>
                                <p:cTn id="23" presetID="6" presetClass="entr" presetSubtype="16" fill="hold" grpId="0" nodeType="afterEffect">
                                  <p:stCondLst>
                                    <p:cond delay="0"/>
                                  </p:stCondLst>
                                  <p:childTnLst>
                                    <p:set>
                                      <p:cBhvr>
                                        <p:cTn id="24" dur="1" fill="hold">
                                          <p:stCondLst>
                                            <p:cond delay="0"/>
                                          </p:stCondLst>
                                        </p:cTn>
                                        <p:tgtEl>
                                          <p:spTgt spid="103436"/>
                                        </p:tgtEl>
                                        <p:attrNameLst>
                                          <p:attrName>style.visibility</p:attrName>
                                        </p:attrNameLst>
                                      </p:cBhvr>
                                      <p:to>
                                        <p:strVal val="visible"/>
                                      </p:to>
                                    </p:set>
                                    <p:animEffect transition="in" filter="circle(in)">
                                      <p:cBhvr>
                                        <p:cTn id="25" dur="2000"/>
                                        <p:tgtEl>
                                          <p:spTgt spid="103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3435" grpId="0"/>
      <p:bldP spid="103436"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43429" y="384630"/>
            <a:ext cx="8534400" cy="1139825"/>
          </a:xfrm>
        </p:spPr>
        <p:txBody>
          <a:bodyPr>
            <a:normAutofit/>
          </a:bodyPr>
          <a:lstStyle/>
          <a:p>
            <a:pPr eaLnBrk="1" hangingPunct="1">
              <a:defRPr/>
            </a:pPr>
            <a:r>
              <a:rPr lang="en-US" sz="5400" dirty="0" smtClean="0"/>
              <a:t>Acceptable Use Policy</a:t>
            </a:r>
          </a:p>
        </p:txBody>
      </p:sp>
      <p:sp>
        <p:nvSpPr>
          <p:cNvPr id="32771" name="Rectangle 3"/>
          <p:cNvSpPr>
            <a:spLocks noGrp="1" noChangeArrowheads="1"/>
          </p:cNvSpPr>
          <p:nvPr>
            <p:ph type="body" sz="half" idx="1"/>
          </p:nvPr>
        </p:nvSpPr>
        <p:spPr>
          <a:xfrm>
            <a:off x="1219200" y="1905000"/>
            <a:ext cx="8686800" cy="3581400"/>
          </a:xfrm>
        </p:spPr>
        <p:txBody>
          <a:bodyPr/>
          <a:lstStyle/>
          <a:p>
            <a:pPr marL="0" indent="0">
              <a:lnSpc>
                <a:spcPct val="80000"/>
              </a:lnSpc>
              <a:buNone/>
              <a:defRPr/>
            </a:pPr>
            <a:r>
              <a:rPr lang="en-US" sz="3600" dirty="0" smtClean="0"/>
              <a:t>A </a:t>
            </a:r>
            <a:r>
              <a:rPr lang="en-US" sz="3600" dirty="0"/>
              <a:t>policy that is established by the computer owners regarding acceptable use of that computer (usually part of a network).</a:t>
            </a:r>
          </a:p>
          <a:p>
            <a:pPr marL="0" indent="0">
              <a:lnSpc>
                <a:spcPct val="80000"/>
              </a:lnSpc>
              <a:defRPr/>
            </a:pPr>
            <a:endParaRPr lang="en-US" sz="4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8528" y="4000771"/>
            <a:ext cx="6787296" cy="2104061"/>
          </a:xfrm>
          <a:prstGeom prst="rect">
            <a:avLst/>
          </a:prstGeom>
        </p:spPr>
      </p:pic>
    </p:spTree>
    <p:extLst>
      <p:ext uri="{BB962C8B-B14F-4D97-AF65-F5344CB8AC3E}">
        <p14:creationId xmlns:p14="http://schemas.microsoft.com/office/powerpoint/2010/main" val="4184358958"/>
      </p:ext>
    </p:extLst>
  </p:cSld>
  <p:clrMapOvr>
    <a:masterClrMapping/>
  </p:clrMapOvr>
  <p:transition>
    <p:circl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718456" y="266701"/>
            <a:ext cx="9481458" cy="1224642"/>
          </a:xfrm>
        </p:spPr>
        <p:txBody>
          <a:bodyPr>
            <a:noAutofit/>
          </a:bodyPr>
          <a:lstStyle/>
          <a:p>
            <a:pPr eaLnBrk="1" hangingPunct="1">
              <a:defRPr/>
            </a:pPr>
            <a:r>
              <a:rPr lang="en-US" sz="5400" dirty="0" smtClean="0"/>
              <a:t>Alpine School District’s AUP</a:t>
            </a:r>
          </a:p>
        </p:txBody>
      </p:sp>
      <p:pic>
        <p:nvPicPr>
          <p:cNvPr id="30724" name="Picture 5" descr="AUP pic 1"/>
          <p:cNvPicPr>
            <a:picLocks noChangeAspect="1" noChangeArrowheads="1"/>
          </p:cNvPicPr>
          <p:nvPr/>
        </p:nvPicPr>
        <p:blipFill>
          <a:blip r:embed="rId3">
            <a:lum contrast="18000"/>
            <a:grayscl/>
            <a:extLst>
              <a:ext uri="{28A0092B-C50C-407E-A947-70E740481C1C}">
                <a14:useLocalDpi xmlns:a14="http://schemas.microsoft.com/office/drawing/2010/main" val="0"/>
              </a:ext>
            </a:extLst>
          </a:blip>
          <a:srcRect t="12460"/>
          <a:stretch>
            <a:fillRect/>
          </a:stretch>
        </p:blipFill>
        <p:spPr bwMode="auto">
          <a:xfrm rot="-1228591">
            <a:off x="4114801" y="4419601"/>
            <a:ext cx="7916863" cy="617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734" name="Rectangle 6"/>
          <p:cNvSpPr>
            <a:spLocks noChangeArrowheads="1"/>
          </p:cNvSpPr>
          <p:nvPr/>
        </p:nvSpPr>
        <p:spPr bwMode="auto">
          <a:xfrm>
            <a:off x="2895600" y="1981201"/>
            <a:ext cx="74676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sz="3200">
                <a:effectLst>
                  <a:outerShdw blurRad="38100" dist="38100" dir="2700000" algn="tl">
                    <a:srgbClr val="000000"/>
                  </a:outerShdw>
                </a:effectLst>
                <a:latin typeface="Times" pitchFamily="18" charset="0"/>
              </a:rPr>
              <a:t>Alpine School District has an Acceptable Use Policy.</a:t>
            </a:r>
          </a:p>
          <a:p>
            <a:pPr>
              <a:defRPr/>
            </a:pPr>
            <a:r>
              <a:rPr lang="en-US" sz="3200">
                <a:effectLst>
                  <a:outerShdw blurRad="38100" dist="38100" dir="2700000" algn="tl">
                    <a:srgbClr val="000000"/>
                  </a:outerShdw>
                </a:effectLst>
                <a:latin typeface="Times" pitchFamily="18" charset="0"/>
              </a:rPr>
              <a:t>You and your parent/guardian signed the AUP giving you access to the Internet and school’s computers.</a:t>
            </a:r>
          </a:p>
        </p:txBody>
      </p:sp>
    </p:spTree>
    <p:extLst>
      <p:ext uri="{BB962C8B-B14F-4D97-AF65-F5344CB8AC3E}">
        <p14:creationId xmlns:p14="http://schemas.microsoft.com/office/powerpoint/2010/main" val="3152525649"/>
      </p:ext>
    </p:extLst>
  </p:cSld>
  <p:clrMapOvr>
    <a:masterClrMapping/>
  </p:clrMapOvr>
  <p:transition>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97618"/>
          </a:xfrm>
        </p:spPr>
        <p:txBody>
          <a:bodyPr>
            <a:noAutofit/>
          </a:bodyPr>
          <a:lstStyle/>
          <a:p>
            <a:r>
              <a:rPr lang="en-US" sz="5400" dirty="0" smtClean="0"/>
              <a:t>Improper Netiquette</a:t>
            </a:r>
            <a:endParaRPr lang="en-US" sz="5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9639" y="3251766"/>
            <a:ext cx="4857750" cy="3095625"/>
          </a:xfrm>
        </p:spPr>
      </p:pic>
      <p:sp>
        <p:nvSpPr>
          <p:cNvPr id="5" name="TextBox 4"/>
          <p:cNvSpPr txBox="1"/>
          <p:nvPr/>
        </p:nvSpPr>
        <p:spPr>
          <a:xfrm>
            <a:off x="1219200" y="1494971"/>
            <a:ext cx="5718629" cy="461665"/>
          </a:xfrm>
          <a:prstGeom prst="rect">
            <a:avLst/>
          </a:prstGeom>
          <a:noFill/>
        </p:spPr>
        <p:txBody>
          <a:bodyPr wrap="square" rtlCol="0">
            <a:spAutoFit/>
          </a:bodyPr>
          <a:lstStyle/>
          <a:p>
            <a:r>
              <a:rPr lang="en-US" sz="2400" b="1" dirty="0" smtClean="0"/>
              <a:t>Spamming</a:t>
            </a:r>
            <a:r>
              <a:rPr lang="en-US" dirty="0" smtClean="0"/>
              <a:t> – Sending unsolicited junk mail or bulk mail</a:t>
            </a:r>
            <a:endParaRPr lang="en-US" dirty="0"/>
          </a:p>
        </p:txBody>
      </p:sp>
      <p:sp>
        <p:nvSpPr>
          <p:cNvPr id="6" name="TextBox 5"/>
          <p:cNvSpPr txBox="1"/>
          <p:nvPr/>
        </p:nvSpPr>
        <p:spPr>
          <a:xfrm>
            <a:off x="1219200" y="2403463"/>
            <a:ext cx="5718629" cy="738664"/>
          </a:xfrm>
          <a:prstGeom prst="rect">
            <a:avLst/>
          </a:prstGeom>
          <a:noFill/>
        </p:spPr>
        <p:txBody>
          <a:bodyPr wrap="square" rtlCol="0">
            <a:spAutoFit/>
          </a:bodyPr>
          <a:lstStyle/>
          <a:p>
            <a:r>
              <a:rPr lang="en-US" sz="2400" b="1" dirty="0" smtClean="0"/>
              <a:t>Flaming</a:t>
            </a:r>
            <a:r>
              <a:rPr lang="en-US" dirty="0" smtClean="0"/>
              <a:t> – Bashing, insulting, or using profanity on the internet</a:t>
            </a:r>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571" y="737949"/>
            <a:ext cx="2220685" cy="1665514"/>
          </a:xfrm>
          <a:prstGeom prst="rect">
            <a:avLst/>
          </a:prstGeom>
        </p:spPr>
      </p:pic>
      <p:pic>
        <p:nvPicPr>
          <p:cNvPr id="12" name="Picture 11"/>
          <p:cNvPicPr>
            <a:picLocks noChangeAspect="1"/>
          </p:cNvPicPr>
          <p:nvPr/>
        </p:nvPicPr>
        <p:blipFill>
          <a:blip r:embed="rId4"/>
          <a:stretch>
            <a:fillRect/>
          </a:stretch>
        </p:blipFill>
        <p:spPr>
          <a:xfrm>
            <a:off x="7639049" y="2403463"/>
            <a:ext cx="2857500" cy="1600200"/>
          </a:xfrm>
          <a:prstGeom prst="rect">
            <a:avLst/>
          </a:prstGeom>
        </p:spPr>
      </p:pic>
    </p:spTree>
    <p:extLst>
      <p:ext uri="{BB962C8B-B14F-4D97-AF65-F5344CB8AC3E}">
        <p14:creationId xmlns:p14="http://schemas.microsoft.com/office/powerpoint/2010/main" val="247504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8" descr="AUP pic 2"/>
          <p:cNvPicPr>
            <a:picLocks noChangeAspect="1" noChangeArrowheads="1"/>
          </p:cNvPicPr>
          <p:nvPr/>
        </p:nvPicPr>
        <p:blipFill>
          <a:blip r:embed="rId3">
            <a:lum contrast="36000"/>
            <a:grayscl/>
            <a:extLst>
              <a:ext uri="{28A0092B-C50C-407E-A947-70E740481C1C}">
                <a14:useLocalDpi xmlns:a14="http://schemas.microsoft.com/office/drawing/2010/main" val="0"/>
              </a:ext>
            </a:extLst>
          </a:blip>
          <a:srcRect t="15262"/>
          <a:stretch>
            <a:fillRect/>
          </a:stretch>
        </p:blipFill>
        <p:spPr bwMode="auto">
          <a:xfrm>
            <a:off x="2819400" y="1384300"/>
            <a:ext cx="8610600" cy="5702300"/>
          </a:xfrm>
          <a:prstGeom prst="rect">
            <a:avLst/>
          </a:prstGeom>
          <a:solidFill>
            <a:schemeClr val="tx1">
              <a:alpha val="3098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3794" name="Rectangle 2"/>
          <p:cNvSpPr>
            <a:spLocks noGrp="1" noChangeArrowheads="1"/>
          </p:cNvSpPr>
          <p:nvPr>
            <p:ph type="title"/>
          </p:nvPr>
        </p:nvSpPr>
        <p:spPr>
          <a:xfrm>
            <a:off x="783771" y="244475"/>
            <a:ext cx="8534400" cy="1139825"/>
          </a:xfrm>
        </p:spPr>
        <p:txBody>
          <a:bodyPr>
            <a:normAutofit/>
          </a:bodyPr>
          <a:lstStyle/>
          <a:p>
            <a:pPr eaLnBrk="1" hangingPunct="1">
              <a:defRPr/>
            </a:pPr>
            <a:r>
              <a:rPr lang="en-US" sz="5400" dirty="0" smtClean="0"/>
              <a:t>What did I agree to?</a:t>
            </a:r>
          </a:p>
        </p:txBody>
      </p:sp>
      <p:sp>
        <p:nvSpPr>
          <p:cNvPr id="33795" name="Rectangle 3"/>
          <p:cNvSpPr>
            <a:spLocks noGrp="1" noChangeArrowheads="1"/>
          </p:cNvSpPr>
          <p:nvPr>
            <p:ph type="body" sz="half" idx="1"/>
          </p:nvPr>
        </p:nvSpPr>
        <p:spPr>
          <a:xfrm>
            <a:off x="3429000" y="1981200"/>
            <a:ext cx="7239000" cy="4876800"/>
          </a:xfrm>
          <a:solidFill>
            <a:schemeClr val="accent2">
              <a:alpha val="69000"/>
            </a:schemeClr>
          </a:solidFill>
        </p:spPr>
        <p:txBody>
          <a:bodyPr/>
          <a:lstStyle/>
          <a:p>
            <a:pPr lvl="1" eaLnBrk="1" hangingPunct="1">
              <a:buFont typeface="Wingdings" panose="05000000000000000000" pitchFamily="2" charset="2"/>
              <a:buNone/>
              <a:defRPr/>
            </a:pPr>
            <a:r>
              <a:rPr lang="en-US" sz="3200" b="1" dirty="0" smtClean="0">
                <a:solidFill>
                  <a:schemeClr val="bg1"/>
                </a:solidFill>
                <a:effectLst>
                  <a:outerShdw blurRad="38100" dist="38100" dir="2700000" algn="tl">
                    <a:srgbClr val="C0C0C0"/>
                  </a:outerShdw>
                </a:effectLst>
              </a:rPr>
              <a:t>1.Acceptable </a:t>
            </a:r>
            <a:r>
              <a:rPr lang="en-US" sz="3200" b="1" dirty="0">
                <a:solidFill>
                  <a:schemeClr val="bg1"/>
                </a:solidFill>
                <a:effectLst>
                  <a:outerShdw blurRad="38100" dist="38100" dir="2700000" algn="tl">
                    <a:srgbClr val="C0C0C0"/>
                  </a:outerShdw>
                </a:effectLst>
              </a:rPr>
              <a:t>Use of the School Computers/Internet</a:t>
            </a:r>
          </a:p>
          <a:p>
            <a:pPr lvl="1" eaLnBrk="1" hangingPunct="1">
              <a:buFont typeface="Wingdings" panose="05000000000000000000" pitchFamily="2" charset="2"/>
              <a:buNone/>
              <a:defRPr/>
            </a:pPr>
            <a:endParaRPr lang="en-US" sz="3200" b="1" dirty="0">
              <a:solidFill>
                <a:schemeClr val="bg1"/>
              </a:solidFill>
              <a:effectLst>
                <a:outerShdw blurRad="38100" dist="38100" dir="2700000" algn="tl">
                  <a:srgbClr val="C0C0C0"/>
                </a:outerShdw>
              </a:effectLst>
            </a:endParaRPr>
          </a:p>
          <a:p>
            <a:pPr lvl="1" eaLnBrk="1" hangingPunct="1">
              <a:buFont typeface="Wingdings" panose="05000000000000000000" pitchFamily="2" charset="2"/>
              <a:buNone/>
              <a:defRPr/>
            </a:pPr>
            <a:r>
              <a:rPr lang="en-US" sz="3200" b="1" dirty="0">
                <a:solidFill>
                  <a:schemeClr val="bg1"/>
                </a:solidFill>
                <a:effectLst>
                  <a:outerShdw blurRad="38100" dist="38100" dir="2700000" algn="tl">
                    <a:srgbClr val="C0C0C0"/>
                  </a:outerShdw>
                </a:effectLst>
              </a:rPr>
              <a:t>2. Ethical Conduct</a:t>
            </a:r>
          </a:p>
          <a:p>
            <a:pPr marL="1200150" lvl="3" indent="0">
              <a:buNone/>
              <a:defRPr/>
            </a:pPr>
            <a:endParaRPr lang="en-US" sz="3200" b="1" dirty="0">
              <a:solidFill>
                <a:schemeClr val="bg1"/>
              </a:solidFill>
              <a:effectLst>
                <a:outerShdw blurRad="38100" dist="38100" dir="2700000" algn="tl">
                  <a:srgbClr val="C0C0C0"/>
                </a:outerShdw>
              </a:effectLst>
            </a:endParaRPr>
          </a:p>
        </p:txBody>
      </p:sp>
    </p:spTree>
    <p:extLst>
      <p:ext uri="{BB962C8B-B14F-4D97-AF65-F5344CB8AC3E}">
        <p14:creationId xmlns:p14="http://schemas.microsoft.com/office/powerpoint/2010/main" val="4217162966"/>
      </p:ext>
    </p:extLst>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UP pic 2"/>
          <p:cNvPicPr>
            <a:picLocks noChangeAspect="1" noChangeArrowheads="1"/>
          </p:cNvPicPr>
          <p:nvPr/>
        </p:nvPicPr>
        <p:blipFill>
          <a:blip r:embed="rId3">
            <a:lum contrast="36000"/>
            <a:grayscl/>
            <a:extLst>
              <a:ext uri="{28A0092B-C50C-407E-A947-70E740481C1C}">
                <a14:useLocalDpi xmlns:a14="http://schemas.microsoft.com/office/drawing/2010/main" val="0"/>
              </a:ext>
            </a:extLst>
          </a:blip>
          <a:srcRect t="15262"/>
          <a:stretch>
            <a:fillRect/>
          </a:stretch>
        </p:blipFill>
        <p:spPr bwMode="auto">
          <a:xfrm>
            <a:off x="2819400" y="1384300"/>
            <a:ext cx="8610600" cy="5702300"/>
          </a:xfrm>
          <a:prstGeom prst="rect">
            <a:avLst/>
          </a:prstGeom>
          <a:solidFill>
            <a:schemeClr val="tx1">
              <a:alpha val="3098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05827" name="Rectangle 3"/>
          <p:cNvSpPr>
            <a:spLocks noGrp="1" noChangeArrowheads="1"/>
          </p:cNvSpPr>
          <p:nvPr>
            <p:ph type="title"/>
          </p:nvPr>
        </p:nvSpPr>
        <p:spPr>
          <a:xfrm>
            <a:off x="2340428" y="435430"/>
            <a:ext cx="8534400" cy="751113"/>
          </a:xfrm>
        </p:spPr>
        <p:txBody>
          <a:bodyPr>
            <a:noAutofit/>
          </a:bodyPr>
          <a:lstStyle/>
          <a:p>
            <a:pPr eaLnBrk="1" hangingPunct="1">
              <a:defRPr/>
            </a:pPr>
            <a:r>
              <a:rPr lang="en-US" sz="5400" dirty="0" smtClean="0"/>
              <a:t>What did I agree to?</a:t>
            </a:r>
          </a:p>
        </p:txBody>
      </p:sp>
      <p:sp>
        <p:nvSpPr>
          <p:cNvPr id="205828" name="Rectangle 4"/>
          <p:cNvSpPr>
            <a:spLocks noGrp="1" noChangeArrowheads="1"/>
          </p:cNvSpPr>
          <p:nvPr>
            <p:ph type="body" sz="half" idx="1"/>
          </p:nvPr>
        </p:nvSpPr>
        <p:spPr>
          <a:xfrm>
            <a:off x="3429000" y="1981200"/>
            <a:ext cx="7239000" cy="4876800"/>
          </a:xfrm>
          <a:solidFill>
            <a:schemeClr val="accent2">
              <a:alpha val="82001"/>
            </a:schemeClr>
          </a:solidFill>
        </p:spPr>
        <p:txBody>
          <a:bodyPr>
            <a:normAutofit/>
          </a:bodyPr>
          <a:lstStyle/>
          <a:p>
            <a:pPr marL="0" indent="0">
              <a:lnSpc>
                <a:spcPct val="80000"/>
              </a:lnSpc>
              <a:defRPr/>
            </a:pPr>
            <a:r>
              <a:rPr lang="en-US" b="1" dirty="0" smtClean="0">
                <a:solidFill>
                  <a:srgbClr val="C00000"/>
                </a:solidFill>
                <a:latin typeface="Times New Roman" pitchFamily="18" charset="0"/>
              </a:rPr>
              <a:t>Specific “Dos”</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Use computers for school-related assignments</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Follow basic netiquette</a:t>
            </a:r>
          </a:p>
          <a:p>
            <a:pPr marL="0" indent="0">
              <a:lnSpc>
                <a:spcPct val="80000"/>
              </a:lnSpc>
              <a:defRPr/>
            </a:pPr>
            <a:r>
              <a:rPr lang="en-US" b="1" dirty="0" smtClean="0">
                <a:solidFill>
                  <a:srgbClr val="C00000"/>
                </a:solidFill>
                <a:latin typeface="Times New Roman" pitchFamily="18" charset="0"/>
              </a:rPr>
              <a:t>Specific “Don’ts”</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Do not access chat rooms, personal email, or</a:t>
            </a:r>
            <a:br>
              <a:rPr lang="en-US" sz="2000" dirty="0">
                <a:solidFill>
                  <a:schemeClr val="bg1"/>
                </a:solidFill>
                <a:latin typeface="Arial" charset="0"/>
              </a:rPr>
            </a:br>
            <a:r>
              <a:rPr lang="en-US" sz="2000" dirty="0">
                <a:solidFill>
                  <a:schemeClr val="bg1"/>
                </a:solidFill>
                <a:latin typeface="Arial" charset="0"/>
              </a:rPr>
              <a:t>  Instant Messenger</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Do not access or distribute inappropriate</a:t>
            </a:r>
            <a:br>
              <a:rPr lang="en-US" sz="2000" dirty="0">
                <a:solidFill>
                  <a:schemeClr val="bg1"/>
                </a:solidFill>
                <a:latin typeface="Arial" charset="0"/>
              </a:rPr>
            </a:br>
            <a:r>
              <a:rPr lang="en-US" sz="2000" dirty="0">
                <a:solidFill>
                  <a:schemeClr val="bg1"/>
                </a:solidFill>
                <a:latin typeface="Arial" charset="0"/>
              </a:rPr>
              <a:t>   materials (pornography, obscene, or</a:t>
            </a:r>
            <a:br>
              <a:rPr lang="en-US" sz="2000" dirty="0">
                <a:solidFill>
                  <a:schemeClr val="bg1"/>
                </a:solidFill>
                <a:latin typeface="Arial" charset="0"/>
              </a:rPr>
            </a:br>
            <a:r>
              <a:rPr lang="en-US" sz="2000" dirty="0">
                <a:solidFill>
                  <a:schemeClr val="bg1"/>
                </a:solidFill>
                <a:latin typeface="Arial" charset="0"/>
              </a:rPr>
              <a:t>   threatening material)</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Do not engage in illegal activities</a:t>
            </a:r>
          </a:p>
          <a:p>
            <a:pPr marL="0" indent="0">
              <a:lnSpc>
                <a:spcPct val="80000"/>
              </a:lnSpc>
              <a:buClr>
                <a:schemeClr val="accent1"/>
              </a:buClr>
              <a:buFont typeface="Wingdings" panose="05000000000000000000" pitchFamily="2" charset="2"/>
              <a:buChar char="Ø"/>
              <a:defRPr/>
            </a:pPr>
            <a:r>
              <a:rPr lang="en-US" sz="2000" dirty="0">
                <a:solidFill>
                  <a:schemeClr val="bg1"/>
                </a:solidFill>
                <a:latin typeface="Arial" charset="0"/>
              </a:rPr>
              <a:t>Do not change settings/configuration of</a:t>
            </a:r>
            <a:br>
              <a:rPr lang="en-US" sz="2000" dirty="0">
                <a:solidFill>
                  <a:schemeClr val="bg1"/>
                </a:solidFill>
                <a:latin typeface="Arial" charset="0"/>
              </a:rPr>
            </a:br>
            <a:r>
              <a:rPr lang="en-US" sz="2000" dirty="0">
                <a:solidFill>
                  <a:schemeClr val="bg1"/>
                </a:solidFill>
                <a:latin typeface="Arial" charset="0"/>
              </a:rPr>
              <a:t>   computer</a:t>
            </a:r>
          </a:p>
          <a:p>
            <a:pPr marL="0" indent="0">
              <a:lnSpc>
                <a:spcPct val="80000"/>
              </a:lnSpc>
              <a:buClr>
                <a:schemeClr val="accent1"/>
              </a:buClr>
              <a:buFont typeface="Wingdings" panose="05000000000000000000" pitchFamily="2" charset="2"/>
              <a:buChar char="Ø"/>
              <a:defRPr/>
            </a:pPr>
            <a:r>
              <a:rPr lang="en-US" sz="2400" b="1" dirty="0">
                <a:solidFill>
                  <a:schemeClr val="bg1"/>
                </a:solidFill>
                <a:latin typeface="Arial" charset="0"/>
              </a:rPr>
              <a:t>More at . . .</a:t>
            </a:r>
            <a:r>
              <a:rPr lang="en-US" sz="2000" b="1" dirty="0">
                <a:solidFill>
                  <a:schemeClr val="bg1"/>
                </a:solidFill>
                <a:latin typeface="Arial" charset="0"/>
              </a:rPr>
              <a:t> </a:t>
            </a:r>
            <a:r>
              <a:rPr lang="en-US" sz="1600" b="1" u="sng" dirty="0">
                <a:solidFill>
                  <a:schemeClr val="bg1"/>
                </a:solidFill>
                <a:latin typeface="Arial" charset="0"/>
              </a:rPr>
              <a:t>http://alpinedistrict.org/policy/proc_5225.pdf</a:t>
            </a:r>
            <a:endParaRPr lang="en-US" b="1" u="sng" dirty="0">
              <a:solidFill>
                <a:schemeClr val="bg1"/>
              </a:solidFill>
              <a:latin typeface="Arial" charset="0"/>
            </a:endParaRPr>
          </a:p>
          <a:p>
            <a:pPr marL="0" indent="0">
              <a:lnSpc>
                <a:spcPct val="80000"/>
              </a:lnSpc>
              <a:defRPr/>
            </a:pPr>
            <a:endParaRPr lang="en-US" b="1" u="sng" dirty="0">
              <a:solidFill>
                <a:schemeClr val="bg1"/>
              </a:solidFill>
              <a:effectLst>
                <a:outerShdw blurRad="38100" dist="38100" dir="2700000" algn="tl">
                  <a:srgbClr val="C0C0C0"/>
                </a:outerShdw>
              </a:effectLst>
              <a:latin typeface="Arial" charset="0"/>
            </a:endParaRPr>
          </a:p>
        </p:txBody>
      </p:sp>
      <p:pic>
        <p:nvPicPr>
          <p:cNvPr id="32773" name="Picture 5" descr="MPj01749640000[1]"/>
          <p:cNvPicPr>
            <a:picLocks noGrp="1" noChangeAspect="1" noChangeArrowheads="1"/>
          </p:cNvPicPr>
          <p:nvPr>
            <p:ph sz="half" idx="2"/>
          </p:nvPr>
        </p:nvPicPr>
        <p:blipFill>
          <a:blip r:embed="rId4" cstate="print">
            <a:grayscl/>
            <a:extLst>
              <a:ext uri="{28A0092B-C50C-407E-A947-70E740481C1C}">
                <a14:useLocalDpi xmlns:a14="http://schemas.microsoft.com/office/drawing/2010/main" val="0"/>
              </a:ext>
            </a:extLst>
          </a:blip>
          <a:srcRect/>
          <a:stretch>
            <a:fillRect/>
          </a:stretch>
        </p:blipFill>
        <p:spPr>
          <a:xfrm>
            <a:off x="435428" y="428626"/>
            <a:ext cx="1752600" cy="1168400"/>
          </a:xfr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2542402"/>
      </p:ext>
    </p:extLst>
  </p:cSld>
  <p:clrMapOvr>
    <a:masterClrMapping/>
  </p:clrMapOvr>
  <p:transition>
    <p:circl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pPr eaLnBrk="1" hangingPunct="1">
              <a:defRPr/>
            </a:pPr>
            <a:r>
              <a:rPr lang="en-US" sz="5400" dirty="0" smtClean="0"/>
              <a:t>Acceptable Use Policy</a:t>
            </a:r>
          </a:p>
        </p:txBody>
      </p:sp>
      <p:sp>
        <p:nvSpPr>
          <p:cNvPr id="36867" name="Rectangle 3"/>
          <p:cNvSpPr>
            <a:spLocks noGrp="1" noChangeArrowheads="1"/>
          </p:cNvSpPr>
          <p:nvPr>
            <p:ph type="body" sz="half" idx="1"/>
          </p:nvPr>
        </p:nvSpPr>
        <p:spPr>
          <a:xfrm>
            <a:off x="3048000" y="2369949"/>
            <a:ext cx="8374742" cy="4038600"/>
          </a:xfrm>
        </p:spPr>
        <p:txBody>
          <a:bodyPr/>
          <a:lstStyle/>
          <a:p>
            <a:pPr marL="0" indent="0">
              <a:buNone/>
              <a:defRPr/>
            </a:pPr>
            <a:r>
              <a:rPr lang="en-US" sz="4000" dirty="0"/>
              <a:t>Computer use is a </a:t>
            </a:r>
            <a:r>
              <a:rPr lang="en-US" sz="4000" u="sng" dirty="0"/>
              <a:t>privilege, </a:t>
            </a:r>
            <a:br>
              <a:rPr lang="en-US" sz="4000" u="sng" dirty="0"/>
            </a:br>
            <a:r>
              <a:rPr lang="en-US" sz="4000" dirty="0"/>
              <a:t>not a </a:t>
            </a:r>
            <a:r>
              <a:rPr lang="en-US" sz="4000" u="sng" dirty="0"/>
              <a:t>right</a:t>
            </a:r>
            <a:r>
              <a:rPr lang="en-US" sz="4000" dirty="0"/>
              <a:t>. </a:t>
            </a:r>
          </a:p>
          <a:p>
            <a:pPr marL="0" indent="0">
              <a:defRPr/>
            </a:pPr>
            <a:endParaRPr lang="en-US" dirty="0" smtClean="0"/>
          </a:p>
          <a:p>
            <a:pPr marL="914400" indent="0">
              <a:buNone/>
              <a:defRPr/>
            </a:pPr>
            <a:r>
              <a:rPr lang="en-US" sz="2800" dirty="0" smtClean="0"/>
              <a:t>Remember, you did not buy the computer you use at school. You can lose your computer privileges if you misuse them.</a:t>
            </a:r>
          </a:p>
        </p:txBody>
      </p:sp>
      <p:pic>
        <p:nvPicPr>
          <p:cNvPr id="33796" name="Picture 7" descr="MPj01749640000[1]"/>
          <p:cNvPicPr>
            <a:picLocks noGrp="1" noChangeAspect="1" noChangeArrowheads="1"/>
          </p:cNvPicPr>
          <p:nvPr>
            <p:ph sz="half" idx="2"/>
          </p:nvPr>
        </p:nvPicPr>
        <p:blipFill>
          <a:blip r:embed="rId3" cstate="print">
            <a:grayscl/>
            <a:extLst>
              <a:ext uri="{28A0092B-C50C-407E-A947-70E740481C1C}">
                <a14:useLocalDpi xmlns:a14="http://schemas.microsoft.com/office/drawing/2010/main" val="0"/>
              </a:ext>
            </a:extLst>
          </a:blip>
          <a:srcRect/>
          <a:stretch>
            <a:fillRect/>
          </a:stretch>
        </p:blipFill>
        <p:spPr>
          <a:xfrm>
            <a:off x="495300" y="707571"/>
            <a:ext cx="2247900" cy="1498600"/>
          </a:xfr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76712218"/>
      </p:ext>
    </p:extLst>
  </p:cSld>
  <p:clrMapOvr>
    <a:masterClrMapping/>
  </p:clrMapOvr>
  <p:transition>
    <p:circl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smtClean="0"/>
              <a:t>Is it ethical?</a:t>
            </a:r>
            <a:endParaRPr lang="en-US" sz="5400" dirty="0"/>
          </a:p>
        </p:txBody>
      </p:sp>
    </p:spTree>
    <p:extLst>
      <p:ext uri="{BB962C8B-B14F-4D97-AF65-F5344CB8AC3E}">
        <p14:creationId xmlns:p14="http://schemas.microsoft.com/office/powerpoint/2010/main" val="21076019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4" name="Picture 11" descr="MPj03998830000[1]"/>
          <p:cNvPicPr>
            <a:picLocks noChangeAspect="1" noChangeArrowheads="1"/>
          </p:cNvPicPr>
          <p:nvPr/>
        </p:nvPicPr>
        <p:blipFill>
          <a:blip r:embed="rId2">
            <a:extLst>
              <a:ext uri="{28A0092B-C50C-407E-A947-70E740481C1C}">
                <a14:useLocalDpi xmlns:a14="http://schemas.microsoft.com/office/drawing/2010/main" val="0"/>
              </a:ext>
            </a:extLst>
          </a:blip>
          <a:srcRect b="9309"/>
          <a:stretch>
            <a:fillRect/>
          </a:stretch>
        </p:blipFill>
        <p:spPr bwMode="auto">
          <a:xfrm>
            <a:off x="1981200" y="1485900"/>
            <a:ext cx="6934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Rectangle 2"/>
          <p:cNvSpPr>
            <a:spLocks noGrp="1" noChangeArrowheads="1"/>
          </p:cNvSpPr>
          <p:nvPr>
            <p:ph type="title"/>
          </p:nvPr>
        </p:nvSpPr>
        <p:spPr>
          <a:xfrm>
            <a:off x="571500" y="269874"/>
            <a:ext cx="6400800" cy="1139825"/>
          </a:xfrm>
        </p:spPr>
        <p:txBody>
          <a:bodyPr/>
          <a:lstStyle/>
          <a:p>
            <a:pPr eaLnBrk="1" hangingPunct="1">
              <a:defRPr/>
            </a:pPr>
            <a:r>
              <a:rPr lang="en-US" dirty="0" smtClean="0"/>
              <a:t>April</a:t>
            </a:r>
          </a:p>
        </p:txBody>
      </p:sp>
      <p:sp>
        <p:nvSpPr>
          <p:cNvPr id="39939" name="Rectangle 3"/>
          <p:cNvSpPr>
            <a:spLocks noGrp="1" noChangeArrowheads="1"/>
          </p:cNvSpPr>
          <p:nvPr>
            <p:ph type="body" sz="half" idx="1"/>
          </p:nvPr>
        </p:nvSpPr>
        <p:spPr>
          <a:xfrm>
            <a:off x="754743" y="1600200"/>
            <a:ext cx="3276600" cy="3962400"/>
          </a:xfrm>
          <a:solidFill>
            <a:srgbClr val="000000">
              <a:alpha val="17999"/>
            </a:srgbClr>
          </a:solidFill>
        </p:spPr>
        <p:txBody>
          <a:bodyPr/>
          <a:lstStyle/>
          <a:p>
            <a:pPr marL="0" indent="0">
              <a:buNone/>
              <a:defRPr/>
            </a:pPr>
            <a:r>
              <a:rPr lang="en-US" b="1" dirty="0" smtClean="0">
                <a:solidFill>
                  <a:schemeClr val="tx1"/>
                </a:solidFill>
              </a:rPr>
              <a:t>April </a:t>
            </a:r>
            <a:r>
              <a:rPr lang="en-US" b="1" dirty="0">
                <a:solidFill>
                  <a:schemeClr val="tx1"/>
                </a:solidFill>
              </a:rPr>
              <a:t>found some great information on the Internet for her report.  She only paraphrased a small amount of the material and doesn’t want to cite the source. Is this ethical?</a:t>
            </a:r>
          </a:p>
        </p:txBody>
      </p:sp>
      <p:sp>
        <p:nvSpPr>
          <p:cNvPr id="39949" name="Rectangle 13"/>
          <p:cNvSpPr>
            <a:spLocks noChangeArrowheads="1"/>
          </p:cNvSpPr>
          <p:nvPr/>
        </p:nvSpPr>
        <p:spPr bwMode="auto">
          <a:xfrm>
            <a:off x="3505200" y="5791201"/>
            <a:ext cx="6781800" cy="8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90000"/>
              </a:lnSpc>
              <a:spcBef>
                <a:spcPct val="50000"/>
              </a:spcBef>
              <a:buClr>
                <a:schemeClr val="hlink"/>
              </a:buClr>
              <a:buSzPct val="80000"/>
              <a:buFont typeface="Wingdings" pitchFamily="2" charset="2"/>
              <a:buNone/>
              <a:defRPr/>
            </a:pPr>
            <a:r>
              <a:rPr lang="en-US" sz="2800" dirty="0">
                <a:latin typeface="Times" pitchFamily="18" charset="0"/>
              </a:rPr>
              <a:t>NO. This is called plagiarism. You have to give credit where it’s due</a:t>
            </a:r>
            <a:r>
              <a:rPr lang="en-US" sz="2800" dirty="0" smtClean="0">
                <a:latin typeface="Times" pitchFamily="18" charset="0"/>
              </a:rPr>
              <a:t>.</a:t>
            </a:r>
            <a:endParaRPr lang="en-US" sz="2800" dirty="0">
              <a:effectLst>
                <a:outerShdw blurRad="38100" dist="38100" dir="2700000" algn="tl">
                  <a:srgbClr val="000000"/>
                </a:outerShdw>
              </a:effectLst>
              <a:latin typeface="Times" pitchFamily="18" charset="0"/>
            </a:endParaRPr>
          </a:p>
        </p:txBody>
      </p:sp>
    </p:spTree>
    <p:extLst>
      <p:ext uri="{BB962C8B-B14F-4D97-AF65-F5344CB8AC3E}">
        <p14:creationId xmlns:p14="http://schemas.microsoft.com/office/powerpoint/2010/main" val="3599932993"/>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9938"/>
                                        </p:tgtEl>
                                        <p:attrNameLst>
                                          <p:attrName>style.visibility</p:attrName>
                                        </p:attrNameLst>
                                      </p:cBhvr>
                                      <p:to>
                                        <p:strVal val="visible"/>
                                      </p:to>
                                    </p:set>
                                    <p:animEffect transition="in" filter="fade">
                                      <p:cBhvr>
                                        <p:cTn id="7" dur="1000">
                                          <p:stCondLst>
                                            <p:cond delay="0"/>
                                          </p:stCondLst>
                                        </p:cTn>
                                        <p:tgtEl>
                                          <p:spTgt spid="3993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9939">
                                            <p:bg/>
                                          </p:spTgt>
                                        </p:tgtEl>
                                        <p:attrNameLst>
                                          <p:attrName>style.visibility</p:attrName>
                                        </p:attrNameLst>
                                      </p:cBhvr>
                                      <p:to>
                                        <p:strVal val="visible"/>
                                      </p:to>
                                    </p:set>
                                    <p:animEffect transition="in" filter="fade">
                                      <p:cBhvr>
                                        <p:cTn id="10" dur="1000"/>
                                        <p:tgtEl>
                                          <p:spTgt spid="39939">
                                            <p:bg/>
                                          </p:spTgt>
                                        </p:tgtEl>
                                      </p:cBhvr>
                                    </p:animEffect>
                                    <p:anim calcmode="lin" valueType="num">
                                      <p:cBhvr>
                                        <p:cTn id="11" dur="1000" fill="hold"/>
                                        <p:tgtEl>
                                          <p:spTgt spid="39939">
                                            <p:bg/>
                                          </p:spTgt>
                                        </p:tgtEl>
                                        <p:attrNameLst>
                                          <p:attrName>ppt_x</p:attrName>
                                        </p:attrNameLst>
                                      </p:cBhvr>
                                      <p:tavLst>
                                        <p:tav tm="0">
                                          <p:val>
                                            <p:strVal val="#ppt_x"/>
                                          </p:val>
                                        </p:tav>
                                        <p:tav tm="100000">
                                          <p:val>
                                            <p:strVal val="#ppt_x"/>
                                          </p:val>
                                        </p:tav>
                                      </p:tavLst>
                                    </p:anim>
                                    <p:anim calcmode="lin" valueType="num">
                                      <p:cBhvr>
                                        <p:cTn id="12" dur="1000" fill="hold"/>
                                        <p:tgtEl>
                                          <p:spTgt spid="39939">
                                            <p:bg/>
                                          </p:spTgt>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39939">
                                            <p:txEl>
                                              <p:pRg st="0" end="0"/>
                                            </p:txEl>
                                          </p:spTgt>
                                        </p:tgtEl>
                                        <p:attrNameLst>
                                          <p:attrName>style.visibility</p:attrName>
                                        </p:attrNameLst>
                                      </p:cBhvr>
                                      <p:to>
                                        <p:strVal val="visible"/>
                                      </p:to>
                                    </p:set>
                                    <p:animEffect transition="in" filter="fade">
                                      <p:cBhvr>
                                        <p:cTn id="15" dur="1000"/>
                                        <p:tgtEl>
                                          <p:spTgt spid="39939">
                                            <p:txEl>
                                              <p:pRg st="0" end="0"/>
                                            </p:txEl>
                                          </p:spTgt>
                                        </p:tgtEl>
                                      </p:cBhvr>
                                    </p:animEffect>
                                    <p:anim calcmode="lin" valueType="num">
                                      <p:cBhvr>
                                        <p:cTn id="16" dur="10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99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49"/>
                                        </p:tgtEl>
                                        <p:attrNameLst>
                                          <p:attrName>style.visibility</p:attrName>
                                        </p:attrNameLst>
                                      </p:cBhvr>
                                      <p:to>
                                        <p:strVal val="visible"/>
                                      </p:to>
                                    </p:set>
                                    <p:animEffect transition="in" filter="fade">
                                      <p:cBhvr>
                                        <p:cTn id="22" dur="2000"/>
                                        <p:tgtEl>
                                          <p:spTgt spid="39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uiExpand="1" build="p" animBg="1"/>
      <p:bldP spid="3994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293689"/>
            <a:ext cx="8534400" cy="1139825"/>
          </a:xfrm>
        </p:spPr>
        <p:txBody>
          <a:bodyPr/>
          <a:lstStyle/>
          <a:p>
            <a:pPr eaLnBrk="1" hangingPunct="1">
              <a:defRPr/>
            </a:pPr>
            <a:r>
              <a:rPr lang="en-US" dirty="0" smtClean="0"/>
              <a:t>Tyler</a:t>
            </a:r>
          </a:p>
        </p:txBody>
      </p:sp>
      <p:pic>
        <p:nvPicPr>
          <p:cNvPr id="39940" name="Picture 8" descr="MPj04001990000[1]"/>
          <p:cNvPicPr>
            <a:picLocks noChangeAspect="1" noChangeArrowheads="1"/>
          </p:cNvPicPr>
          <p:nvPr/>
        </p:nvPicPr>
        <p:blipFill>
          <a:blip r:embed="rId3">
            <a:extLst>
              <a:ext uri="{28A0092B-C50C-407E-A947-70E740481C1C}">
                <a14:useLocalDpi xmlns:a14="http://schemas.microsoft.com/office/drawing/2010/main" val="0"/>
              </a:ext>
            </a:extLst>
          </a:blip>
          <a:srcRect b="30904"/>
          <a:stretch>
            <a:fillRect/>
          </a:stretch>
        </p:blipFill>
        <p:spPr bwMode="auto">
          <a:xfrm>
            <a:off x="1433286" y="1433514"/>
            <a:ext cx="6781800"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0" name="Rectangle 10"/>
          <p:cNvSpPr>
            <a:spLocks noChangeArrowheads="1"/>
          </p:cNvSpPr>
          <p:nvPr/>
        </p:nvSpPr>
        <p:spPr bwMode="auto">
          <a:xfrm>
            <a:off x="1585686" y="1447800"/>
            <a:ext cx="3886200" cy="3505200"/>
          </a:xfrm>
          <a:prstGeom prst="rect">
            <a:avLst/>
          </a:prstGeom>
          <a:solidFill>
            <a:srgbClr val="808080">
              <a:alpha val="14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spcBef>
                <a:spcPct val="20000"/>
              </a:spcBef>
              <a:buClr>
                <a:schemeClr val="hlink"/>
              </a:buClr>
              <a:buSzPct val="80000"/>
              <a:buFont typeface="Wingdings" pitchFamily="2" charset="2"/>
              <a:buNone/>
              <a:defRPr/>
            </a:pPr>
            <a:r>
              <a:rPr lang="en-US" sz="2800" dirty="0" smtClean="0">
                <a:latin typeface="Times" pitchFamily="18" charset="0"/>
              </a:rPr>
              <a:t>Tyler </a:t>
            </a:r>
            <a:r>
              <a:rPr lang="en-US" sz="2800" dirty="0">
                <a:latin typeface="Times" pitchFamily="18" charset="0"/>
              </a:rPr>
              <a:t>likes his friend Bill’s computer game.  Tyler borrows it from Bill to install it on Tyler’s computer at home.  Is this ethical?</a:t>
            </a:r>
          </a:p>
        </p:txBody>
      </p:sp>
      <p:sp>
        <p:nvSpPr>
          <p:cNvPr id="40971" name="Rectangle 11"/>
          <p:cNvSpPr>
            <a:spLocks noChangeArrowheads="1"/>
          </p:cNvSpPr>
          <p:nvPr/>
        </p:nvSpPr>
        <p:spPr bwMode="auto">
          <a:xfrm>
            <a:off x="4292600" y="5181601"/>
            <a:ext cx="67818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hlink"/>
              </a:buClr>
              <a:buSzPct val="80000"/>
              <a:buFont typeface="Wingdings" pitchFamily="2" charset="2"/>
              <a:buNone/>
              <a:defRPr/>
            </a:pPr>
            <a:r>
              <a:rPr lang="en-US" sz="3200" dirty="0">
                <a:latin typeface="Times" pitchFamily="18" charset="0"/>
              </a:rPr>
              <a:t>NO. Most software license agreements allow software to be installed on only one computer at a time</a:t>
            </a:r>
            <a:r>
              <a:rPr lang="en-US" sz="3200" dirty="0" smtClean="0">
                <a:latin typeface="Times" pitchFamily="18" charset="0"/>
              </a:rPr>
              <a:t>.</a:t>
            </a:r>
            <a:endParaRPr lang="en-US" sz="3200" dirty="0">
              <a:latin typeface="Times" pitchFamily="18" charset="0"/>
            </a:endParaRPr>
          </a:p>
        </p:txBody>
      </p:sp>
    </p:spTree>
    <p:extLst>
      <p:ext uri="{BB962C8B-B14F-4D97-AF65-F5344CB8AC3E}">
        <p14:creationId xmlns:p14="http://schemas.microsoft.com/office/powerpoint/2010/main" val="1247756684"/>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Effect transition="in" filter="fade">
                                      <p:cBhvr>
                                        <p:cTn id="7" dur="1000">
                                          <p:stCondLst>
                                            <p:cond delay="0"/>
                                          </p:stCondLst>
                                        </p:cTn>
                                        <p:tgtEl>
                                          <p:spTgt spid="4096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0970">
                                            <p:bg/>
                                          </p:spTgt>
                                        </p:tgtEl>
                                        <p:attrNameLst>
                                          <p:attrName>style.visibility</p:attrName>
                                        </p:attrNameLst>
                                      </p:cBhvr>
                                      <p:to>
                                        <p:strVal val="visible"/>
                                      </p:to>
                                    </p:set>
                                    <p:animEffect transition="in" filter="fade">
                                      <p:cBhvr>
                                        <p:cTn id="10" dur="1000"/>
                                        <p:tgtEl>
                                          <p:spTgt spid="40970">
                                            <p:bg/>
                                          </p:spTgt>
                                        </p:tgtEl>
                                      </p:cBhvr>
                                    </p:animEffect>
                                    <p:anim calcmode="lin" valueType="num">
                                      <p:cBhvr>
                                        <p:cTn id="11" dur="1000" fill="hold"/>
                                        <p:tgtEl>
                                          <p:spTgt spid="40970">
                                            <p:bg/>
                                          </p:spTgt>
                                        </p:tgtEl>
                                        <p:attrNameLst>
                                          <p:attrName>ppt_x</p:attrName>
                                        </p:attrNameLst>
                                      </p:cBhvr>
                                      <p:tavLst>
                                        <p:tav tm="0">
                                          <p:val>
                                            <p:strVal val="#ppt_x"/>
                                          </p:val>
                                        </p:tav>
                                        <p:tav tm="100000">
                                          <p:val>
                                            <p:strVal val="#ppt_x"/>
                                          </p:val>
                                        </p:tav>
                                      </p:tavLst>
                                    </p:anim>
                                    <p:anim calcmode="lin" valueType="num">
                                      <p:cBhvr>
                                        <p:cTn id="12" dur="1000" fill="hold"/>
                                        <p:tgtEl>
                                          <p:spTgt spid="40970">
                                            <p:bg/>
                                          </p:spTgt>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40970">
                                            <p:txEl>
                                              <p:pRg st="0" end="0"/>
                                            </p:txEl>
                                          </p:spTgt>
                                        </p:tgtEl>
                                        <p:attrNameLst>
                                          <p:attrName>style.visibility</p:attrName>
                                        </p:attrNameLst>
                                      </p:cBhvr>
                                      <p:to>
                                        <p:strVal val="visible"/>
                                      </p:to>
                                    </p:set>
                                    <p:animEffect transition="in" filter="fade">
                                      <p:cBhvr>
                                        <p:cTn id="15" dur="1000"/>
                                        <p:tgtEl>
                                          <p:spTgt spid="40970">
                                            <p:txEl>
                                              <p:pRg st="0" end="0"/>
                                            </p:txEl>
                                          </p:spTgt>
                                        </p:tgtEl>
                                      </p:cBhvr>
                                    </p:animEffect>
                                    <p:anim calcmode="lin" valueType="num">
                                      <p:cBhvr>
                                        <p:cTn id="16" dur="1000" fill="hold"/>
                                        <p:tgtEl>
                                          <p:spTgt spid="40970">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097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71"/>
                                        </p:tgtEl>
                                        <p:attrNameLst>
                                          <p:attrName>style.visibility</p:attrName>
                                        </p:attrNameLst>
                                      </p:cBhvr>
                                      <p:to>
                                        <p:strVal val="visible"/>
                                      </p:to>
                                    </p:set>
                                    <p:animEffect transition="in" filter="fade">
                                      <p:cBhvr>
                                        <p:cTn id="22" dur="2000"/>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70" grpId="0" build="p" animBg="1"/>
      <p:bldP spid="40971"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03200" y="307975"/>
            <a:ext cx="8534400" cy="1139825"/>
          </a:xfrm>
        </p:spPr>
        <p:txBody>
          <a:bodyPr/>
          <a:lstStyle/>
          <a:p>
            <a:pPr eaLnBrk="1" hangingPunct="1">
              <a:defRPr/>
            </a:pPr>
            <a:r>
              <a:rPr lang="en-US" dirty="0" smtClean="0"/>
              <a:t>Todd</a:t>
            </a:r>
          </a:p>
        </p:txBody>
      </p:sp>
      <p:pic>
        <p:nvPicPr>
          <p:cNvPr id="40964" name="Picture 8" descr="MPj03997620000[1]"/>
          <p:cNvPicPr>
            <a:picLocks noChangeAspect="1" noChangeArrowheads="1"/>
          </p:cNvPicPr>
          <p:nvPr/>
        </p:nvPicPr>
        <p:blipFill>
          <a:blip r:embed="rId2">
            <a:extLst>
              <a:ext uri="{28A0092B-C50C-407E-A947-70E740481C1C}">
                <a14:useLocalDpi xmlns:a14="http://schemas.microsoft.com/office/drawing/2010/main" val="0"/>
              </a:ext>
            </a:extLst>
          </a:blip>
          <a:srcRect b="5731"/>
          <a:stretch>
            <a:fillRect/>
          </a:stretch>
        </p:blipFill>
        <p:spPr bwMode="auto">
          <a:xfrm>
            <a:off x="1734457" y="1211943"/>
            <a:ext cx="59436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4" name="Rectangle 10"/>
          <p:cNvSpPr>
            <a:spLocks noChangeArrowheads="1"/>
          </p:cNvSpPr>
          <p:nvPr/>
        </p:nvSpPr>
        <p:spPr bwMode="auto">
          <a:xfrm>
            <a:off x="1832428" y="1288143"/>
            <a:ext cx="2667000" cy="3505200"/>
          </a:xfrm>
          <a:prstGeom prst="rect">
            <a:avLst/>
          </a:prstGeom>
          <a:solidFill>
            <a:srgbClr val="333333">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spcBef>
                <a:spcPct val="20000"/>
              </a:spcBef>
              <a:buClr>
                <a:schemeClr val="hlink"/>
              </a:buClr>
              <a:buSzPct val="80000"/>
              <a:buFont typeface="Wingdings" pitchFamily="2" charset="2"/>
              <a:buNone/>
              <a:defRPr/>
            </a:pPr>
            <a:r>
              <a:rPr lang="en-US" sz="3200" dirty="0" smtClean="0">
                <a:latin typeface="Times" pitchFamily="18" charset="0"/>
              </a:rPr>
              <a:t>Todd </a:t>
            </a:r>
            <a:r>
              <a:rPr lang="en-US" sz="3200" dirty="0">
                <a:latin typeface="Times" pitchFamily="18" charset="0"/>
              </a:rPr>
              <a:t>copied images off of a freeware clip art site to put on his own homepage.  Is it ethical?</a:t>
            </a:r>
          </a:p>
        </p:txBody>
      </p:sp>
      <p:sp>
        <p:nvSpPr>
          <p:cNvPr id="41995" name="Rectangle 11"/>
          <p:cNvSpPr>
            <a:spLocks noChangeArrowheads="1"/>
          </p:cNvSpPr>
          <p:nvPr/>
        </p:nvSpPr>
        <p:spPr bwMode="auto">
          <a:xfrm>
            <a:off x="3886200" y="5181601"/>
            <a:ext cx="67818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hlink"/>
              </a:buClr>
              <a:buSzPct val="80000"/>
              <a:buFont typeface="Wingdings" pitchFamily="2" charset="2"/>
              <a:buNone/>
              <a:defRPr/>
            </a:pPr>
            <a:r>
              <a:rPr lang="en-US" sz="3200" dirty="0">
                <a:latin typeface="Times" pitchFamily="18" charset="0"/>
              </a:rPr>
              <a:t>YES.  But Todd should see if the site requires anything.  Some ask that you provide a link back to their clip art site</a:t>
            </a:r>
            <a:r>
              <a:rPr lang="en-US" sz="3200" dirty="0" smtClean="0">
                <a:latin typeface="Times" pitchFamily="18" charset="0"/>
              </a:rPr>
              <a:t>.</a:t>
            </a:r>
            <a:endParaRPr lang="en-US" sz="3200" dirty="0">
              <a:latin typeface="Times" pitchFamily="18" charset="0"/>
            </a:endParaRPr>
          </a:p>
        </p:txBody>
      </p:sp>
    </p:spTree>
    <p:extLst>
      <p:ext uri="{BB962C8B-B14F-4D97-AF65-F5344CB8AC3E}">
        <p14:creationId xmlns:p14="http://schemas.microsoft.com/office/powerpoint/2010/main" val="3853858024"/>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1986"/>
                                        </p:tgtEl>
                                        <p:attrNameLst>
                                          <p:attrName>style.visibility</p:attrName>
                                        </p:attrNameLst>
                                      </p:cBhvr>
                                      <p:to>
                                        <p:strVal val="visible"/>
                                      </p:to>
                                    </p:set>
                                    <p:animEffect transition="in" filter="fade">
                                      <p:cBhvr>
                                        <p:cTn id="7" dur="1000">
                                          <p:stCondLst>
                                            <p:cond delay="0"/>
                                          </p:stCondLst>
                                        </p:cTn>
                                        <p:tgtEl>
                                          <p:spTgt spid="4198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1994">
                                            <p:bg/>
                                          </p:spTgt>
                                        </p:tgtEl>
                                        <p:attrNameLst>
                                          <p:attrName>style.visibility</p:attrName>
                                        </p:attrNameLst>
                                      </p:cBhvr>
                                      <p:to>
                                        <p:strVal val="visible"/>
                                      </p:to>
                                    </p:set>
                                    <p:animEffect transition="in" filter="fade">
                                      <p:cBhvr>
                                        <p:cTn id="10" dur="1000"/>
                                        <p:tgtEl>
                                          <p:spTgt spid="41994">
                                            <p:bg/>
                                          </p:spTgt>
                                        </p:tgtEl>
                                      </p:cBhvr>
                                    </p:animEffect>
                                    <p:anim calcmode="lin" valueType="num">
                                      <p:cBhvr>
                                        <p:cTn id="11" dur="1000" fill="hold"/>
                                        <p:tgtEl>
                                          <p:spTgt spid="41994">
                                            <p:bg/>
                                          </p:spTgt>
                                        </p:tgtEl>
                                        <p:attrNameLst>
                                          <p:attrName>ppt_x</p:attrName>
                                        </p:attrNameLst>
                                      </p:cBhvr>
                                      <p:tavLst>
                                        <p:tav tm="0">
                                          <p:val>
                                            <p:strVal val="#ppt_x"/>
                                          </p:val>
                                        </p:tav>
                                        <p:tav tm="100000">
                                          <p:val>
                                            <p:strVal val="#ppt_x"/>
                                          </p:val>
                                        </p:tav>
                                      </p:tavLst>
                                    </p:anim>
                                    <p:anim calcmode="lin" valueType="num">
                                      <p:cBhvr>
                                        <p:cTn id="12" dur="1000" fill="hold"/>
                                        <p:tgtEl>
                                          <p:spTgt spid="41994">
                                            <p:bg/>
                                          </p:spTgt>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41994">
                                            <p:txEl>
                                              <p:pRg st="0" end="0"/>
                                            </p:txEl>
                                          </p:spTgt>
                                        </p:tgtEl>
                                        <p:attrNameLst>
                                          <p:attrName>style.visibility</p:attrName>
                                        </p:attrNameLst>
                                      </p:cBhvr>
                                      <p:to>
                                        <p:strVal val="visible"/>
                                      </p:to>
                                    </p:set>
                                    <p:animEffect transition="in" filter="fade">
                                      <p:cBhvr>
                                        <p:cTn id="15" dur="1000"/>
                                        <p:tgtEl>
                                          <p:spTgt spid="41994">
                                            <p:txEl>
                                              <p:pRg st="0" end="0"/>
                                            </p:txEl>
                                          </p:spTgt>
                                        </p:tgtEl>
                                      </p:cBhvr>
                                    </p:animEffect>
                                    <p:anim calcmode="lin" valueType="num">
                                      <p:cBhvr>
                                        <p:cTn id="16" dur="1000" fill="hold"/>
                                        <p:tgtEl>
                                          <p:spTgt spid="4199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199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995"/>
                                        </p:tgtEl>
                                        <p:attrNameLst>
                                          <p:attrName>style.visibility</p:attrName>
                                        </p:attrNameLst>
                                      </p:cBhvr>
                                      <p:to>
                                        <p:strVal val="visible"/>
                                      </p:to>
                                    </p:set>
                                    <p:animEffect transition="in" filter="fade">
                                      <p:cBhvr>
                                        <p:cTn id="22" dur="20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94" grpId="0" build="p" animBg="1"/>
      <p:bldP spid="41995"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3010" name="Picture 18" descr="MPj03167890000[1]"/>
          <p:cNvPicPr>
            <a:picLocks noChangeAspect="1" noChangeArrowheads="1"/>
          </p:cNvPicPr>
          <p:nvPr/>
        </p:nvPicPr>
        <p:blipFill>
          <a:blip r:embed="rId2">
            <a:extLst>
              <a:ext uri="{28A0092B-C50C-407E-A947-70E740481C1C}">
                <a14:useLocalDpi xmlns:a14="http://schemas.microsoft.com/office/drawing/2010/main" val="0"/>
              </a:ext>
            </a:extLst>
          </a:blip>
          <a:srcRect b="13414"/>
          <a:stretch>
            <a:fillRect/>
          </a:stretch>
        </p:blipFill>
        <p:spPr bwMode="auto">
          <a:xfrm>
            <a:off x="4445000" y="1295400"/>
            <a:ext cx="73914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7" name="Rectangle 23"/>
          <p:cNvSpPr>
            <a:spLocks noChangeArrowheads="1"/>
          </p:cNvSpPr>
          <p:nvPr/>
        </p:nvSpPr>
        <p:spPr bwMode="auto">
          <a:xfrm>
            <a:off x="769258" y="1828799"/>
            <a:ext cx="4267200" cy="3124201"/>
          </a:xfrm>
          <a:prstGeom prst="rect">
            <a:avLst/>
          </a:prstGeom>
          <a:solidFill>
            <a:schemeClr val="accent3"/>
          </a:solidFill>
          <a:ln>
            <a:noFill/>
          </a:ln>
          <a:effectLst/>
          <a:extLst/>
        </p:spPr>
        <p:txBody>
          <a:bodyPr/>
          <a:lstStyle/>
          <a:p>
            <a:pPr marL="61913" indent="-1588">
              <a:lnSpc>
                <a:spcPct val="90000"/>
              </a:lnSpc>
              <a:spcBef>
                <a:spcPct val="20000"/>
              </a:spcBef>
              <a:buClr>
                <a:schemeClr val="hlink"/>
              </a:buClr>
              <a:buSzPct val="80000"/>
              <a:defRPr/>
            </a:pPr>
            <a:r>
              <a:rPr lang="en-US" sz="2800" dirty="0" smtClean="0">
                <a:latin typeface="Times" pitchFamily="18" charset="0"/>
              </a:rPr>
              <a:t>Rick </a:t>
            </a:r>
            <a:r>
              <a:rPr lang="en-US" sz="2800" dirty="0">
                <a:latin typeface="Times" pitchFamily="18" charset="0"/>
              </a:rPr>
              <a:t>got a list of  written ideas for a new computer program from his co-worker Jason. Jason gave Rick permission to share the ideas at a company meeting.  Is it ethical?</a:t>
            </a:r>
          </a:p>
        </p:txBody>
      </p:sp>
      <p:sp>
        <p:nvSpPr>
          <p:cNvPr id="47106" name="Rectangle 2"/>
          <p:cNvSpPr>
            <a:spLocks noGrp="1" noChangeArrowheads="1"/>
          </p:cNvSpPr>
          <p:nvPr>
            <p:ph type="title"/>
          </p:nvPr>
        </p:nvSpPr>
        <p:spPr>
          <a:xfrm>
            <a:off x="377372" y="155575"/>
            <a:ext cx="8534400" cy="1139825"/>
          </a:xfrm>
        </p:spPr>
        <p:txBody>
          <a:bodyPr/>
          <a:lstStyle/>
          <a:p>
            <a:pPr eaLnBrk="1" hangingPunct="1">
              <a:defRPr/>
            </a:pPr>
            <a:r>
              <a:rPr lang="en-US" dirty="0" smtClean="0"/>
              <a:t>Rick</a:t>
            </a:r>
          </a:p>
        </p:txBody>
      </p:sp>
      <p:sp>
        <p:nvSpPr>
          <p:cNvPr id="47125" name="Rectangle 21"/>
          <p:cNvSpPr>
            <a:spLocks noChangeArrowheads="1"/>
          </p:cNvSpPr>
          <p:nvPr/>
        </p:nvSpPr>
        <p:spPr bwMode="auto">
          <a:xfrm>
            <a:off x="3505200" y="5638800"/>
            <a:ext cx="6781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hlink"/>
              </a:buClr>
              <a:buSzPct val="80000"/>
              <a:buFont typeface="Wingdings" pitchFamily="2" charset="2"/>
              <a:buNone/>
              <a:defRPr/>
            </a:pPr>
            <a:r>
              <a:rPr lang="en-US" sz="3200" dirty="0">
                <a:latin typeface="Times" pitchFamily="18" charset="0"/>
              </a:rPr>
              <a:t>YES. Rick had Jason’s permission to use the information.</a:t>
            </a:r>
          </a:p>
        </p:txBody>
      </p:sp>
    </p:spTree>
    <p:extLst>
      <p:ext uri="{BB962C8B-B14F-4D97-AF65-F5344CB8AC3E}">
        <p14:creationId xmlns:p14="http://schemas.microsoft.com/office/powerpoint/2010/main" val="1386457951"/>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7106"/>
                                        </p:tgtEl>
                                        <p:attrNameLst>
                                          <p:attrName>style.visibility</p:attrName>
                                        </p:attrNameLst>
                                      </p:cBhvr>
                                      <p:to>
                                        <p:strVal val="visible"/>
                                      </p:to>
                                    </p:set>
                                    <p:animEffect transition="in" filter="fade">
                                      <p:cBhvr>
                                        <p:cTn id="7" dur="1000">
                                          <p:stCondLst>
                                            <p:cond delay="0"/>
                                          </p:stCondLst>
                                        </p:cTn>
                                        <p:tgtEl>
                                          <p:spTgt spid="4710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127">
                                            <p:bg/>
                                          </p:spTgt>
                                        </p:tgtEl>
                                        <p:attrNameLst>
                                          <p:attrName>style.visibility</p:attrName>
                                        </p:attrNameLst>
                                      </p:cBhvr>
                                      <p:to>
                                        <p:strVal val="visible"/>
                                      </p:to>
                                    </p:set>
                                    <p:animEffect transition="in" filter="fade">
                                      <p:cBhvr>
                                        <p:cTn id="10" dur="1000"/>
                                        <p:tgtEl>
                                          <p:spTgt spid="47127">
                                            <p:bg/>
                                          </p:spTgt>
                                        </p:tgtEl>
                                      </p:cBhvr>
                                    </p:animEffect>
                                    <p:anim calcmode="lin" valueType="num">
                                      <p:cBhvr>
                                        <p:cTn id="11" dur="1000" fill="hold"/>
                                        <p:tgtEl>
                                          <p:spTgt spid="47127">
                                            <p:bg/>
                                          </p:spTgt>
                                        </p:tgtEl>
                                        <p:attrNameLst>
                                          <p:attrName>ppt_x</p:attrName>
                                        </p:attrNameLst>
                                      </p:cBhvr>
                                      <p:tavLst>
                                        <p:tav tm="0">
                                          <p:val>
                                            <p:strVal val="#ppt_x"/>
                                          </p:val>
                                        </p:tav>
                                        <p:tav tm="100000">
                                          <p:val>
                                            <p:strVal val="#ppt_x"/>
                                          </p:val>
                                        </p:tav>
                                      </p:tavLst>
                                    </p:anim>
                                    <p:anim calcmode="lin" valueType="num">
                                      <p:cBhvr>
                                        <p:cTn id="12" dur="1000" fill="hold"/>
                                        <p:tgtEl>
                                          <p:spTgt spid="47127">
                                            <p:bg/>
                                          </p:spTgt>
                                        </p:tgtEl>
                                        <p:attrNameLst>
                                          <p:attrName>ppt_y</p:attrName>
                                        </p:attrNameLst>
                                      </p:cBhvr>
                                      <p:tavLst>
                                        <p:tav tm="0">
                                          <p:val>
                                            <p:strVal val="#ppt_y-.1"/>
                                          </p:val>
                                        </p:tav>
                                        <p:tav tm="100000">
                                          <p:val>
                                            <p:strVal val="#ppt_y"/>
                                          </p:val>
                                        </p:tav>
                                      </p:tavLst>
                                    </p:anim>
                                  </p:childTnLst>
                                </p:cTn>
                              </p:par>
                            </p:childTnLst>
                          </p:cTn>
                        </p:par>
                        <p:par>
                          <p:cTn id="13" fill="hold">
                            <p:stCondLst>
                              <p:cond delay="1300"/>
                            </p:stCondLst>
                            <p:childTnLst>
                              <p:par>
                                <p:cTn id="14" presetID="47" presetClass="entr" presetSubtype="0" fill="hold" grpId="0" nodeType="afterEffect">
                                  <p:stCondLst>
                                    <p:cond delay="0"/>
                                  </p:stCondLst>
                                  <p:childTnLst>
                                    <p:set>
                                      <p:cBhvr>
                                        <p:cTn id="15" dur="1" fill="hold">
                                          <p:stCondLst>
                                            <p:cond delay="0"/>
                                          </p:stCondLst>
                                        </p:cTn>
                                        <p:tgtEl>
                                          <p:spTgt spid="47127">
                                            <p:txEl>
                                              <p:pRg st="0" end="0"/>
                                            </p:txEl>
                                          </p:spTgt>
                                        </p:tgtEl>
                                        <p:attrNameLst>
                                          <p:attrName>style.visibility</p:attrName>
                                        </p:attrNameLst>
                                      </p:cBhvr>
                                      <p:to>
                                        <p:strVal val="visible"/>
                                      </p:to>
                                    </p:set>
                                    <p:animEffect transition="in" filter="fade">
                                      <p:cBhvr>
                                        <p:cTn id="16" dur="1000"/>
                                        <p:tgtEl>
                                          <p:spTgt spid="47127">
                                            <p:txEl>
                                              <p:pRg st="0" end="0"/>
                                            </p:txEl>
                                          </p:spTgt>
                                        </p:tgtEl>
                                      </p:cBhvr>
                                    </p:animEffect>
                                    <p:anim calcmode="lin" valueType="num">
                                      <p:cBhvr>
                                        <p:cTn id="17" dur="1000" fill="hold"/>
                                        <p:tgtEl>
                                          <p:spTgt spid="47127">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471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7125"/>
                                        </p:tgtEl>
                                        <p:attrNameLst>
                                          <p:attrName>style.visibility</p:attrName>
                                        </p:attrNameLst>
                                      </p:cBhvr>
                                      <p:to>
                                        <p:strVal val="visible"/>
                                      </p:to>
                                    </p:set>
                                    <p:animEffect transition="in" filter="fade">
                                      <p:cBhvr>
                                        <p:cTn id="23" dur="2000"/>
                                        <p:tgtEl>
                                          <p:spTgt spid="47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7" grpId="0" uiExpand="1" build="p" animBg="1"/>
      <p:bldP spid="47106" grpId="0"/>
      <p:bldP spid="4712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4034" name="Picture 7" descr="MPj04072530000[1]"/>
          <p:cNvPicPr>
            <a:picLocks noChangeAspect="1" noChangeArrowheads="1"/>
          </p:cNvPicPr>
          <p:nvPr/>
        </p:nvPicPr>
        <p:blipFill>
          <a:blip r:embed="rId2">
            <a:extLst>
              <a:ext uri="{28A0092B-C50C-407E-A947-70E740481C1C}">
                <a14:useLocalDpi xmlns:a14="http://schemas.microsoft.com/office/drawing/2010/main" val="0"/>
              </a:ext>
            </a:extLst>
          </a:blip>
          <a:srcRect t="2499" b="28749"/>
          <a:stretch>
            <a:fillRect/>
          </a:stretch>
        </p:blipFill>
        <p:spPr bwMode="auto">
          <a:xfrm>
            <a:off x="1398722" y="1107835"/>
            <a:ext cx="7620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1" name="Rectangle 3"/>
          <p:cNvSpPr>
            <a:spLocks noChangeArrowheads="1"/>
          </p:cNvSpPr>
          <p:nvPr/>
        </p:nvSpPr>
        <p:spPr bwMode="auto">
          <a:xfrm>
            <a:off x="1382301" y="1543263"/>
            <a:ext cx="3461842" cy="3605680"/>
          </a:xfrm>
          <a:prstGeom prst="rect">
            <a:avLst/>
          </a:prstGeom>
          <a:solidFill>
            <a:srgbClr val="333333">
              <a:alpha val="2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hlink"/>
              </a:buClr>
              <a:buSzPct val="80000"/>
              <a:defRPr/>
            </a:pPr>
            <a:r>
              <a:rPr lang="en-US" sz="3200" dirty="0">
                <a:effectLst>
                  <a:outerShdw blurRad="38100" dist="38100" dir="2700000" algn="tl">
                    <a:srgbClr val="000000"/>
                  </a:outerShdw>
                </a:effectLst>
                <a:latin typeface="Times" pitchFamily="18" charset="0"/>
              </a:rPr>
              <a:t>   </a:t>
            </a:r>
            <a:r>
              <a:rPr lang="en-US" sz="2800" dirty="0" smtClean="0">
                <a:latin typeface="Times" pitchFamily="18" charset="0"/>
              </a:rPr>
              <a:t>Charlene </a:t>
            </a:r>
            <a:r>
              <a:rPr lang="en-US" sz="2800" dirty="0">
                <a:latin typeface="Times" pitchFamily="18" charset="0"/>
              </a:rPr>
              <a:t>bought some songs off of iTunes and then burned them onto CDs to give to her 3 best friends.  Is it ethical?</a:t>
            </a:r>
          </a:p>
        </p:txBody>
      </p:sp>
      <p:sp>
        <p:nvSpPr>
          <p:cNvPr id="206852" name="Rectangle 4"/>
          <p:cNvSpPr>
            <a:spLocks noGrp="1" noChangeArrowheads="1"/>
          </p:cNvSpPr>
          <p:nvPr>
            <p:ph type="title"/>
          </p:nvPr>
        </p:nvSpPr>
        <p:spPr>
          <a:xfrm>
            <a:off x="609600" y="155575"/>
            <a:ext cx="8534400" cy="1139825"/>
          </a:xfrm>
        </p:spPr>
        <p:txBody>
          <a:bodyPr/>
          <a:lstStyle/>
          <a:p>
            <a:pPr eaLnBrk="1" hangingPunct="1">
              <a:defRPr/>
            </a:pPr>
            <a:r>
              <a:rPr lang="en-US" dirty="0" smtClean="0"/>
              <a:t>Charlene</a:t>
            </a:r>
          </a:p>
        </p:txBody>
      </p:sp>
      <p:sp>
        <p:nvSpPr>
          <p:cNvPr id="206854" name="Rectangle 6"/>
          <p:cNvSpPr>
            <a:spLocks noChangeArrowheads="1"/>
          </p:cNvSpPr>
          <p:nvPr/>
        </p:nvSpPr>
        <p:spPr bwMode="auto">
          <a:xfrm>
            <a:off x="3992778" y="5298835"/>
            <a:ext cx="7467600"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hlink"/>
              </a:buClr>
              <a:buSzPct val="80000"/>
              <a:buFont typeface="Wingdings" pitchFamily="2" charset="2"/>
              <a:buNone/>
              <a:defRPr/>
            </a:pPr>
            <a:r>
              <a:rPr lang="en-US" sz="2800" dirty="0">
                <a:latin typeface="Times" pitchFamily="18" charset="0"/>
              </a:rPr>
              <a:t>NO. You can make </a:t>
            </a:r>
            <a:r>
              <a:rPr lang="en-US" sz="2800" u="sng" dirty="0">
                <a:latin typeface="Times" pitchFamily="18" charset="0"/>
              </a:rPr>
              <a:t>one</a:t>
            </a:r>
            <a:r>
              <a:rPr lang="en-US" sz="2800" dirty="0">
                <a:latin typeface="Times" pitchFamily="18" charset="0"/>
              </a:rPr>
              <a:t> backup copy of a song or CD, but that backup copy is not to be distributed to anyone else, including family and friends.</a:t>
            </a:r>
          </a:p>
        </p:txBody>
      </p:sp>
    </p:spTree>
    <p:extLst>
      <p:ext uri="{BB962C8B-B14F-4D97-AF65-F5344CB8AC3E}">
        <p14:creationId xmlns:p14="http://schemas.microsoft.com/office/powerpoint/2010/main" val="699095108"/>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06852"/>
                                        </p:tgtEl>
                                        <p:attrNameLst>
                                          <p:attrName>style.visibility</p:attrName>
                                        </p:attrNameLst>
                                      </p:cBhvr>
                                      <p:to>
                                        <p:strVal val="visible"/>
                                      </p:to>
                                    </p:set>
                                    <p:animEffect transition="in" filter="fade">
                                      <p:cBhvr>
                                        <p:cTn id="7" dur="1000">
                                          <p:stCondLst>
                                            <p:cond delay="0"/>
                                          </p:stCondLst>
                                        </p:cTn>
                                        <p:tgtEl>
                                          <p:spTgt spid="20685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06851">
                                            <p:bg/>
                                          </p:spTgt>
                                        </p:tgtEl>
                                        <p:attrNameLst>
                                          <p:attrName>style.visibility</p:attrName>
                                        </p:attrNameLst>
                                      </p:cBhvr>
                                      <p:to>
                                        <p:strVal val="visible"/>
                                      </p:to>
                                    </p:set>
                                    <p:animEffect transition="in" filter="fade">
                                      <p:cBhvr>
                                        <p:cTn id="10" dur="1000"/>
                                        <p:tgtEl>
                                          <p:spTgt spid="206851">
                                            <p:bg/>
                                          </p:spTgt>
                                        </p:tgtEl>
                                      </p:cBhvr>
                                    </p:animEffect>
                                    <p:anim calcmode="lin" valueType="num">
                                      <p:cBhvr>
                                        <p:cTn id="11" dur="1000" fill="hold"/>
                                        <p:tgtEl>
                                          <p:spTgt spid="206851">
                                            <p:bg/>
                                          </p:spTgt>
                                        </p:tgtEl>
                                        <p:attrNameLst>
                                          <p:attrName>ppt_x</p:attrName>
                                        </p:attrNameLst>
                                      </p:cBhvr>
                                      <p:tavLst>
                                        <p:tav tm="0">
                                          <p:val>
                                            <p:strVal val="#ppt_x"/>
                                          </p:val>
                                        </p:tav>
                                        <p:tav tm="100000">
                                          <p:val>
                                            <p:strVal val="#ppt_x"/>
                                          </p:val>
                                        </p:tav>
                                      </p:tavLst>
                                    </p:anim>
                                    <p:anim calcmode="lin" valueType="num">
                                      <p:cBhvr>
                                        <p:cTn id="12" dur="1000" fill="hold"/>
                                        <p:tgtEl>
                                          <p:spTgt spid="206851">
                                            <p:bg/>
                                          </p:spTgt>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06851">
                                            <p:txEl>
                                              <p:pRg st="0" end="0"/>
                                            </p:txEl>
                                          </p:spTgt>
                                        </p:tgtEl>
                                        <p:attrNameLst>
                                          <p:attrName>style.visibility</p:attrName>
                                        </p:attrNameLst>
                                      </p:cBhvr>
                                      <p:to>
                                        <p:strVal val="visible"/>
                                      </p:to>
                                    </p:set>
                                    <p:animEffect transition="in" filter="fade">
                                      <p:cBhvr>
                                        <p:cTn id="15" dur="1000"/>
                                        <p:tgtEl>
                                          <p:spTgt spid="206851">
                                            <p:txEl>
                                              <p:pRg st="0" end="0"/>
                                            </p:txEl>
                                          </p:spTgt>
                                        </p:tgtEl>
                                      </p:cBhvr>
                                    </p:animEffect>
                                    <p:anim calcmode="lin" valueType="num">
                                      <p:cBhvr>
                                        <p:cTn id="16" dur="1000" fill="hold"/>
                                        <p:tgtEl>
                                          <p:spTgt spid="206851">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068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6854"/>
                                        </p:tgtEl>
                                        <p:attrNameLst>
                                          <p:attrName>style.visibility</p:attrName>
                                        </p:attrNameLst>
                                      </p:cBhvr>
                                      <p:to>
                                        <p:strVal val="visible"/>
                                      </p:to>
                                    </p:set>
                                    <p:animEffect transition="in" filter="fade">
                                      <p:cBhvr>
                                        <p:cTn id="22" dur="2000"/>
                                        <p:tgtEl>
                                          <p:spTgt spid="206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animBg="1"/>
      <p:bldP spid="206852" grpId="0"/>
      <p:bldP spid="20685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defRPr/>
            </a:pPr>
            <a:r>
              <a:rPr lang="en-US" smtClean="0"/>
              <a:t>References</a:t>
            </a:r>
          </a:p>
        </p:txBody>
      </p:sp>
      <p:sp>
        <p:nvSpPr>
          <p:cNvPr id="147459" name="Rectangle 3"/>
          <p:cNvSpPr>
            <a:spLocks noGrp="1" noChangeArrowheads="1"/>
          </p:cNvSpPr>
          <p:nvPr>
            <p:ph idx="1"/>
          </p:nvPr>
        </p:nvSpPr>
        <p:spPr>
          <a:xfrm>
            <a:off x="2743200" y="1905001"/>
            <a:ext cx="7696200" cy="4525963"/>
          </a:xfrm>
        </p:spPr>
        <p:txBody>
          <a:bodyPr/>
          <a:lstStyle/>
          <a:p>
            <a:pPr eaLnBrk="1" hangingPunct="1">
              <a:defRPr/>
            </a:pPr>
            <a:r>
              <a:rPr lang="en-US" sz="2400"/>
              <a:t>BIS 1400 Materials. Utah State University</a:t>
            </a:r>
          </a:p>
          <a:p>
            <a:pPr eaLnBrk="1" hangingPunct="1">
              <a:defRPr/>
            </a:pPr>
            <a:r>
              <a:rPr lang="en-US" sz="2400"/>
              <a:t>Download.com</a:t>
            </a:r>
          </a:p>
          <a:p>
            <a:pPr eaLnBrk="1" hangingPunct="1">
              <a:defRPr/>
            </a:pPr>
            <a:r>
              <a:rPr lang="en-US" sz="2400"/>
              <a:t>US Copyright Office</a:t>
            </a:r>
          </a:p>
          <a:p>
            <a:pPr eaLnBrk="1" hangingPunct="1">
              <a:defRPr/>
            </a:pPr>
            <a:r>
              <a:rPr lang="en-US" sz="2400"/>
              <a:t>Adobe.com</a:t>
            </a:r>
          </a:p>
          <a:p>
            <a:pPr>
              <a:spcBef>
                <a:spcPct val="0"/>
              </a:spcBef>
              <a:buClrTx/>
              <a:buSzTx/>
              <a:buFontTx/>
              <a:buNone/>
              <a:defRPr/>
            </a:pPr>
            <a:r>
              <a:rPr lang="en-US" sz="2400"/>
              <a:t>http://www.channelone.com/news/2003/09/04/file_swappers/index.html</a:t>
            </a:r>
          </a:p>
          <a:p>
            <a:pPr>
              <a:spcBef>
                <a:spcPct val="0"/>
              </a:spcBef>
              <a:buClrTx/>
              <a:buSzTx/>
              <a:buFontTx/>
              <a:buNone/>
              <a:defRPr/>
            </a:pPr>
            <a:r>
              <a:rPr lang="en-US" sz="2400"/>
              <a:t>Clipart from the Microsoft Office xp suite</a:t>
            </a:r>
          </a:p>
          <a:p>
            <a:pPr>
              <a:spcBef>
                <a:spcPct val="0"/>
              </a:spcBef>
              <a:buClrTx/>
              <a:buSzTx/>
              <a:buFontTx/>
              <a:buNone/>
              <a:defRPr/>
            </a:pPr>
            <a:r>
              <a:rPr lang="en-US" sz="2400"/>
              <a:t>Megan Hansen. “Ethics and Copyright” presentation</a:t>
            </a:r>
          </a:p>
          <a:p>
            <a:pPr eaLnBrk="1" hangingPunct="1">
              <a:defRPr/>
            </a:pPr>
            <a:endParaRPr lang="en-US" sz="2400"/>
          </a:p>
          <a:p>
            <a:pPr eaLnBrk="1" hangingPunct="1">
              <a:defRPr/>
            </a:pPr>
            <a:endParaRPr lang="en-US" smtClean="0"/>
          </a:p>
          <a:p>
            <a:pPr eaLnBrk="1" hangingPunct="1">
              <a:defRPr/>
            </a:pPr>
            <a:endParaRPr lang="en-US" smtClean="0"/>
          </a:p>
        </p:txBody>
      </p:sp>
    </p:spTree>
    <p:extLst>
      <p:ext uri="{BB962C8B-B14F-4D97-AF65-F5344CB8AC3E}">
        <p14:creationId xmlns:p14="http://schemas.microsoft.com/office/powerpoint/2010/main" val="1534959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Cyber-bullying</a:t>
            </a:r>
            <a:endParaRPr lang="en-US" sz="5400" dirty="0"/>
          </a:p>
        </p:txBody>
      </p:sp>
      <p:sp>
        <p:nvSpPr>
          <p:cNvPr id="3" name="Content Placeholder 2"/>
          <p:cNvSpPr>
            <a:spLocks noGrp="1"/>
          </p:cNvSpPr>
          <p:nvPr>
            <p:ph idx="1"/>
          </p:nvPr>
        </p:nvSpPr>
        <p:spPr/>
        <p:txBody>
          <a:bodyPr/>
          <a:lstStyle/>
          <a:p>
            <a:r>
              <a:rPr lang="en-US" dirty="0" smtClean="0"/>
              <a:t>Use of the internet or other electronic device to harm or harass in a deliberate, repeated, and hostile manner.</a:t>
            </a:r>
          </a:p>
          <a:p>
            <a:pPr marL="0" indent="0">
              <a:buNone/>
            </a:pPr>
            <a:endParaRPr lang="en-US" dirty="0" smtClean="0"/>
          </a:p>
          <a:p>
            <a:pPr marL="0" indent="0">
              <a:buNone/>
            </a:pPr>
            <a:r>
              <a:rPr lang="en-US" dirty="0" smtClean="0"/>
              <a:t>What to do if you are cyber bullied:</a:t>
            </a:r>
            <a:endParaRPr lang="en-US" dirty="0"/>
          </a:p>
          <a:p>
            <a:r>
              <a:rPr lang="en-US" dirty="0" smtClean="0"/>
              <a:t>Don’t respond</a:t>
            </a:r>
          </a:p>
          <a:p>
            <a:r>
              <a:rPr lang="en-US" dirty="0" smtClean="0"/>
              <a:t>Tell an adult</a:t>
            </a:r>
          </a:p>
          <a:p>
            <a:r>
              <a:rPr lang="en-US" dirty="0" smtClean="0"/>
              <a:t>Keep copies as evidence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0729" y="2857500"/>
            <a:ext cx="3175000" cy="3175000"/>
          </a:xfrm>
          <a:prstGeom prst="rect">
            <a:avLst/>
          </a:prstGeom>
        </p:spPr>
      </p:pic>
    </p:spTree>
    <p:extLst>
      <p:ext uri="{BB962C8B-B14F-4D97-AF65-F5344CB8AC3E}">
        <p14:creationId xmlns:p14="http://schemas.microsoft.com/office/powerpoint/2010/main" val="25582729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r>
              <a:rPr lang="en-US" dirty="0" smtClean="0"/>
              <a:t>The End</a:t>
            </a:r>
            <a:endParaRPr lang="en-US" dirty="0"/>
          </a:p>
        </p:txBody>
      </p:sp>
    </p:spTree>
    <p:extLst>
      <p:ext uri="{BB962C8B-B14F-4D97-AF65-F5344CB8AC3E}">
        <p14:creationId xmlns:p14="http://schemas.microsoft.com/office/powerpoint/2010/main" val="253994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Autofit/>
          </a:bodyPr>
          <a:lstStyle/>
          <a:p>
            <a:r>
              <a:rPr lang="en-US" sz="6000" dirty="0" smtClean="0"/>
              <a:t>Libel</a:t>
            </a:r>
            <a:endParaRPr lang="en-US" sz="6000" dirty="0"/>
          </a:p>
        </p:txBody>
      </p:sp>
      <p:sp>
        <p:nvSpPr>
          <p:cNvPr id="6" name="Content Placeholder 5"/>
          <p:cNvSpPr>
            <a:spLocks noGrp="1"/>
          </p:cNvSpPr>
          <p:nvPr>
            <p:ph sz="half" idx="2"/>
          </p:nvPr>
        </p:nvSpPr>
        <p:spPr/>
        <p:txBody>
          <a:bodyPr/>
          <a:lstStyle/>
          <a:p>
            <a:r>
              <a:rPr lang="en-US" dirty="0" smtClean="0"/>
              <a:t>A published, false statement that is damaging to a person’s reputation</a:t>
            </a:r>
            <a:endParaRPr lang="en-US" dirty="0"/>
          </a:p>
        </p:txBody>
      </p:sp>
      <p:sp>
        <p:nvSpPr>
          <p:cNvPr id="7" name="Text Placeholder 6"/>
          <p:cNvSpPr>
            <a:spLocks noGrp="1"/>
          </p:cNvSpPr>
          <p:nvPr>
            <p:ph type="body" sz="quarter" idx="3"/>
          </p:nvPr>
        </p:nvSpPr>
        <p:spPr/>
        <p:txBody>
          <a:bodyPr>
            <a:noAutofit/>
          </a:bodyPr>
          <a:lstStyle/>
          <a:p>
            <a:r>
              <a:rPr lang="en-US" sz="6000" dirty="0" smtClean="0"/>
              <a:t>Slander</a:t>
            </a:r>
            <a:endParaRPr lang="en-US" sz="6000" dirty="0"/>
          </a:p>
        </p:txBody>
      </p:sp>
      <p:sp>
        <p:nvSpPr>
          <p:cNvPr id="8" name="Content Placeholder 7"/>
          <p:cNvSpPr>
            <a:spLocks noGrp="1"/>
          </p:cNvSpPr>
          <p:nvPr>
            <p:ph sz="quarter" idx="4"/>
          </p:nvPr>
        </p:nvSpPr>
        <p:spPr/>
        <p:txBody>
          <a:bodyPr/>
          <a:lstStyle/>
          <a:p>
            <a:r>
              <a:rPr lang="en-US" dirty="0" smtClean="0"/>
              <a:t>A verbal, false statement that is damaging to a person’s reputation</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0967" y="3431895"/>
            <a:ext cx="1899209" cy="1670609"/>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3515" y="3341407"/>
            <a:ext cx="1719370" cy="1600241"/>
          </a:xfrm>
          <a:prstGeom prst="rect">
            <a:avLst/>
          </a:prstGeom>
        </p:spPr>
      </p:pic>
    </p:spTree>
    <p:extLst>
      <p:ext uri="{BB962C8B-B14F-4D97-AF65-F5344CB8AC3E}">
        <p14:creationId xmlns:p14="http://schemas.microsoft.com/office/powerpoint/2010/main" val="6482161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Autofit/>
          </a:bodyPr>
          <a:lstStyle/>
          <a:p>
            <a:r>
              <a:rPr lang="en-US" sz="6000" dirty="0" smtClean="0"/>
              <a:t>Censorship</a:t>
            </a:r>
            <a:endParaRPr lang="en-US" sz="6000" dirty="0"/>
          </a:p>
        </p:txBody>
      </p:sp>
      <p:sp>
        <p:nvSpPr>
          <p:cNvPr id="4" name="Content Placeholder 3"/>
          <p:cNvSpPr>
            <a:spLocks noGrp="1"/>
          </p:cNvSpPr>
          <p:nvPr>
            <p:ph sz="half" idx="2"/>
          </p:nvPr>
        </p:nvSpPr>
        <p:spPr/>
        <p:txBody>
          <a:bodyPr/>
          <a:lstStyle/>
          <a:p>
            <a:r>
              <a:rPr lang="en-US" dirty="0" smtClean="0"/>
              <a:t>Suppression of speech or other public communication</a:t>
            </a:r>
          </a:p>
          <a:p>
            <a:pPr lvl="1"/>
            <a:r>
              <a:rPr lang="en-US" dirty="0" smtClean="0"/>
              <a:t>Harmful</a:t>
            </a:r>
          </a:p>
          <a:p>
            <a:pPr lvl="1"/>
            <a:r>
              <a:rPr lang="en-US" dirty="0" smtClean="0"/>
              <a:t>Sensitive</a:t>
            </a:r>
          </a:p>
          <a:p>
            <a:pPr lvl="1"/>
            <a:r>
              <a:rPr lang="en-US" dirty="0" smtClean="0"/>
              <a:t>Obscene</a:t>
            </a:r>
          </a:p>
          <a:p>
            <a:pPr lvl="1"/>
            <a:r>
              <a:rPr lang="en-US" dirty="0" smtClean="0"/>
              <a:t>Indecent</a:t>
            </a:r>
          </a:p>
          <a:p>
            <a:pPr lvl="1"/>
            <a:r>
              <a:rPr lang="en-US" dirty="0" smtClean="0"/>
              <a:t>Controversial</a:t>
            </a:r>
          </a:p>
          <a:p>
            <a:pPr lvl="1"/>
            <a:endParaRPr lang="en-US" dirty="0"/>
          </a:p>
        </p:txBody>
      </p:sp>
      <p:sp>
        <p:nvSpPr>
          <p:cNvPr id="5" name="Text Placeholder 4"/>
          <p:cNvSpPr>
            <a:spLocks noGrp="1"/>
          </p:cNvSpPr>
          <p:nvPr>
            <p:ph type="body" sz="quarter" idx="3"/>
          </p:nvPr>
        </p:nvSpPr>
        <p:spPr/>
        <p:txBody>
          <a:bodyPr>
            <a:noAutofit/>
          </a:bodyPr>
          <a:lstStyle/>
          <a:p>
            <a:r>
              <a:rPr lang="en-US" sz="6000" dirty="0" smtClean="0"/>
              <a:t>Filtering</a:t>
            </a:r>
            <a:endParaRPr lang="en-US" sz="6000" dirty="0"/>
          </a:p>
        </p:txBody>
      </p:sp>
      <p:sp>
        <p:nvSpPr>
          <p:cNvPr id="6" name="Content Placeholder 5"/>
          <p:cNvSpPr>
            <a:spLocks noGrp="1"/>
          </p:cNvSpPr>
          <p:nvPr>
            <p:ph sz="quarter" idx="4"/>
          </p:nvPr>
        </p:nvSpPr>
        <p:spPr/>
        <p:txBody>
          <a:bodyPr/>
          <a:lstStyle/>
          <a:p>
            <a:r>
              <a:rPr lang="en-US" dirty="0" smtClean="0"/>
              <a:t>Keeping out unwanted material</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5466" y="2903652"/>
            <a:ext cx="2062163" cy="178834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6460" y="2903652"/>
            <a:ext cx="2935968" cy="2935968"/>
          </a:xfrm>
          <a:prstGeom prst="rect">
            <a:avLst/>
          </a:prstGeom>
        </p:spPr>
      </p:pic>
    </p:spTree>
    <p:extLst>
      <p:ext uri="{BB962C8B-B14F-4D97-AF65-F5344CB8AC3E}">
        <p14:creationId xmlns:p14="http://schemas.microsoft.com/office/powerpoint/2010/main" val="2158061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Intellectual Property</a:t>
            </a:r>
            <a:endParaRPr lang="en-US" sz="5400" dirty="0"/>
          </a:p>
        </p:txBody>
      </p:sp>
      <p:sp>
        <p:nvSpPr>
          <p:cNvPr id="3" name="Content Placeholder 2"/>
          <p:cNvSpPr>
            <a:spLocks noGrp="1"/>
          </p:cNvSpPr>
          <p:nvPr>
            <p:ph idx="1"/>
          </p:nvPr>
        </p:nvSpPr>
        <p:spPr>
          <a:xfrm>
            <a:off x="609600" y="1600201"/>
            <a:ext cx="5725886" cy="4525963"/>
          </a:xfrm>
        </p:spPr>
        <p:txBody>
          <a:bodyPr/>
          <a:lstStyle/>
          <a:p>
            <a:r>
              <a:rPr lang="en-US" dirty="0" smtClean="0"/>
              <a:t>A work or invention that is the result of creativity to which one has rights and for which one may apply for a patent, copyright, trademark, etc.</a:t>
            </a:r>
          </a:p>
          <a:p>
            <a:endParaRPr lang="en-US" dirty="0"/>
          </a:p>
          <a:p>
            <a:pPr marL="0" indent="0">
              <a:buNone/>
            </a:pPr>
            <a:endParaRPr lang="en-US" dirty="0" smtClean="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2341" y="1419451"/>
            <a:ext cx="3646488" cy="3761843"/>
          </a:xfrm>
          <a:prstGeom prst="rect">
            <a:avLst/>
          </a:prstGeom>
        </p:spPr>
      </p:pic>
    </p:spTree>
    <p:extLst>
      <p:ext uri="{BB962C8B-B14F-4D97-AF65-F5344CB8AC3E}">
        <p14:creationId xmlns:p14="http://schemas.microsoft.com/office/powerpoint/2010/main" val="19810782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11200" y="312058"/>
            <a:ext cx="8534400" cy="1139825"/>
          </a:xfrm>
        </p:spPr>
        <p:txBody>
          <a:bodyPr/>
          <a:lstStyle/>
          <a:p>
            <a:pPr eaLnBrk="1" hangingPunct="1">
              <a:defRPr/>
            </a:pPr>
            <a:r>
              <a:rPr lang="en-US" sz="5400" dirty="0" smtClean="0"/>
              <a:t>Copyright</a:t>
            </a:r>
            <a:r>
              <a:rPr lang="en-US" dirty="0" smtClean="0"/>
              <a:t> </a:t>
            </a:r>
          </a:p>
        </p:txBody>
      </p:sp>
      <p:sp>
        <p:nvSpPr>
          <p:cNvPr id="19459" name="Rectangle 3"/>
          <p:cNvSpPr>
            <a:spLocks noGrp="1" noChangeArrowheads="1"/>
          </p:cNvSpPr>
          <p:nvPr>
            <p:ph type="body" sz="half" idx="1"/>
          </p:nvPr>
        </p:nvSpPr>
        <p:spPr>
          <a:xfrm>
            <a:off x="1625601" y="1451883"/>
            <a:ext cx="7191375" cy="4525963"/>
          </a:xfrm>
        </p:spPr>
        <p:txBody>
          <a:bodyPr>
            <a:normAutofit/>
          </a:bodyPr>
          <a:lstStyle/>
          <a:p>
            <a:pPr marL="0" indent="0">
              <a:buNone/>
              <a:defRPr/>
            </a:pPr>
            <a:r>
              <a:rPr lang="en-US" sz="3600" dirty="0"/>
              <a:t>T</a:t>
            </a:r>
            <a:r>
              <a:rPr lang="en-US" sz="3600" dirty="0" smtClean="0"/>
              <a:t>he </a:t>
            </a:r>
            <a:r>
              <a:rPr lang="en-US" sz="3600" dirty="0"/>
              <a:t>rights possessed by the owner of information or resources.</a:t>
            </a:r>
          </a:p>
          <a:p>
            <a:pPr marL="0" indent="0">
              <a:lnSpc>
                <a:spcPct val="85000"/>
              </a:lnSpc>
              <a:defRPr/>
            </a:pPr>
            <a:endParaRPr lang="en-US" dirty="0" smtClean="0"/>
          </a:p>
          <a:p>
            <a:pPr marL="0" indent="0">
              <a:lnSpc>
                <a:spcPct val="85000"/>
              </a:lnSpc>
              <a:buNone/>
              <a:defRPr/>
            </a:pPr>
            <a:r>
              <a:rPr lang="en-US" sz="3600" dirty="0" smtClean="0"/>
              <a:t>Copyright gives the owner the right to:</a:t>
            </a:r>
          </a:p>
          <a:p>
            <a:pPr lvl="2">
              <a:lnSpc>
                <a:spcPct val="85000"/>
              </a:lnSpc>
              <a:buFontTx/>
              <a:buNone/>
              <a:defRPr/>
            </a:pPr>
            <a:r>
              <a:rPr lang="en-US" sz="3200" dirty="0">
                <a:sym typeface="Wingdings" pitchFamily="2" charset="2"/>
              </a:rPr>
              <a:t></a:t>
            </a:r>
            <a:r>
              <a:rPr lang="en-US" sz="3200" dirty="0"/>
              <a:t> </a:t>
            </a:r>
            <a:r>
              <a:rPr lang="en-US" sz="2800" dirty="0"/>
              <a:t>Copy		</a:t>
            </a:r>
            <a:r>
              <a:rPr lang="en-US" sz="2800" dirty="0" smtClean="0"/>
              <a:t>	</a:t>
            </a:r>
            <a:r>
              <a:rPr lang="en-US" sz="2800" dirty="0" smtClean="0">
                <a:sym typeface="Wingdings" pitchFamily="2" charset="2"/>
              </a:rPr>
              <a:t> </a:t>
            </a:r>
            <a:r>
              <a:rPr lang="en-US" sz="2800" dirty="0"/>
              <a:t>Distribute</a:t>
            </a:r>
          </a:p>
          <a:p>
            <a:pPr lvl="2" eaLnBrk="1" hangingPunct="1">
              <a:lnSpc>
                <a:spcPct val="85000"/>
              </a:lnSpc>
              <a:buFontTx/>
              <a:buNone/>
              <a:defRPr/>
            </a:pPr>
            <a:r>
              <a:rPr lang="en-US" sz="2800" dirty="0">
                <a:sym typeface="Wingdings" pitchFamily="2" charset="2"/>
              </a:rPr>
              <a:t></a:t>
            </a:r>
            <a:r>
              <a:rPr lang="en-US" sz="2800" dirty="0"/>
              <a:t> Use		</a:t>
            </a:r>
            <a:r>
              <a:rPr lang="en-US" sz="2800" dirty="0" smtClean="0"/>
              <a:t>	</a:t>
            </a:r>
            <a:r>
              <a:rPr lang="en-US" sz="2800" dirty="0" smtClean="0">
                <a:sym typeface="Wingdings" pitchFamily="2" charset="2"/>
              </a:rPr>
              <a:t></a:t>
            </a:r>
            <a:r>
              <a:rPr lang="en-US" sz="2800" dirty="0" smtClean="0"/>
              <a:t> Sell</a:t>
            </a:r>
            <a:r>
              <a:rPr lang="en-US" sz="2800" dirty="0"/>
              <a:t>	</a:t>
            </a:r>
          </a:p>
          <a:p>
            <a:pPr lvl="2" eaLnBrk="1" hangingPunct="1">
              <a:lnSpc>
                <a:spcPct val="85000"/>
              </a:lnSpc>
              <a:buFontTx/>
              <a:buNone/>
              <a:defRPr/>
            </a:pPr>
            <a:r>
              <a:rPr lang="en-US" sz="2800" dirty="0">
                <a:sym typeface="Wingdings" pitchFamily="2" charset="2"/>
              </a:rPr>
              <a:t></a:t>
            </a:r>
            <a:r>
              <a:rPr lang="en-US" sz="2800" dirty="0"/>
              <a:t> Display		</a:t>
            </a:r>
            <a:r>
              <a:rPr lang="en-US" sz="2800" dirty="0">
                <a:sym typeface="Wingdings" pitchFamily="2" charset="2"/>
              </a:rPr>
              <a:t></a:t>
            </a:r>
            <a:r>
              <a:rPr lang="en-US" sz="2800" dirty="0"/>
              <a:t> Lease	</a:t>
            </a:r>
          </a:p>
          <a:p>
            <a:pPr lvl="2" eaLnBrk="1" hangingPunct="1">
              <a:lnSpc>
                <a:spcPct val="85000"/>
              </a:lnSpc>
              <a:buFontTx/>
              <a:buNone/>
              <a:defRPr/>
            </a:pPr>
            <a:r>
              <a:rPr lang="en-US" sz="2800" dirty="0">
                <a:sym typeface="Wingdings" pitchFamily="2" charset="2"/>
              </a:rPr>
              <a:t></a:t>
            </a:r>
            <a:r>
              <a:rPr lang="en-US" sz="2800" dirty="0"/>
              <a:t> Perform		</a:t>
            </a:r>
            <a:r>
              <a:rPr lang="en-US" sz="2800" dirty="0">
                <a:sym typeface="Wingdings" pitchFamily="2" charset="2"/>
              </a:rPr>
              <a:t></a:t>
            </a:r>
            <a:r>
              <a:rPr lang="en-US" sz="2800" dirty="0"/>
              <a:t> Rent</a:t>
            </a:r>
          </a:p>
          <a:p>
            <a:pPr lvl="1" eaLnBrk="1" hangingPunct="1">
              <a:lnSpc>
                <a:spcPct val="85000"/>
              </a:lnSpc>
              <a:buFont typeface="Wingdings" panose="05000000000000000000" pitchFamily="2" charset="2"/>
              <a:buNone/>
              <a:defRPr/>
            </a:pPr>
            <a:endParaRPr lang="en-US" sz="32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3386" y="1451883"/>
            <a:ext cx="1727302" cy="1831543"/>
          </a:xfrm>
          <a:prstGeom prst="rect">
            <a:avLst/>
          </a:prstGeom>
        </p:spPr>
      </p:pic>
    </p:spTree>
    <p:extLst>
      <p:ext uri="{BB962C8B-B14F-4D97-AF65-F5344CB8AC3E}">
        <p14:creationId xmlns:p14="http://schemas.microsoft.com/office/powerpoint/2010/main" val="362439861"/>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9459">
                                            <p:txEl>
                                              <p:pRg st="2" end="2"/>
                                            </p:txEl>
                                          </p:spTgt>
                                        </p:tgtEl>
                                        <p:attrNameLst>
                                          <p:attrName>style.visibility</p:attrName>
                                        </p:attrNameLst>
                                      </p:cBhvr>
                                      <p:to>
                                        <p:strVal val="visible"/>
                                      </p:to>
                                    </p:set>
                                    <p:animEffect transition="in" filter="wipe(down)">
                                      <p:cBhvr>
                                        <p:cTn id="7" dur="500"/>
                                        <p:tgtEl>
                                          <p:spTgt spid="19459">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9459">
                                            <p:txEl>
                                              <p:pRg st="3" end="3"/>
                                            </p:txEl>
                                          </p:spTgt>
                                        </p:tgtEl>
                                        <p:attrNameLst>
                                          <p:attrName>style.visibility</p:attrName>
                                        </p:attrNameLst>
                                      </p:cBhvr>
                                      <p:to>
                                        <p:strVal val="visible"/>
                                      </p:to>
                                    </p:set>
                                    <p:animEffect transition="in" filter="wipe(down)">
                                      <p:cBhvr>
                                        <p:cTn id="10" dur="500"/>
                                        <p:tgtEl>
                                          <p:spTgt spid="19459">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9459">
                                            <p:txEl>
                                              <p:pRg st="4" end="4"/>
                                            </p:txEl>
                                          </p:spTgt>
                                        </p:tgtEl>
                                        <p:attrNameLst>
                                          <p:attrName>style.visibility</p:attrName>
                                        </p:attrNameLst>
                                      </p:cBhvr>
                                      <p:to>
                                        <p:strVal val="visible"/>
                                      </p:to>
                                    </p:set>
                                    <p:animEffect transition="in" filter="wipe(down)">
                                      <p:cBhvr>
                                        <p:cTn id="13" dur="500"/>
                                        <p:tgtEl>
                                          <p:spTgt spid="19459">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9459">
                                            <p:txEl>
                                              <p:pRg st="5" end="5"/>
                                            </p:txEl>
                                          </p:spTgt>
                                        </p:tgtEl>
                                        <p:attrNameLst>
                                          <p:attrName>style.visibility</p:attrName>
                                        </p:attrNameLst>
                                      </p:cBhvr>
                                      <p:to>
                                        <p:strVal val="visible"/>
                                      </p:to>
                                    </p:set>
                                    <p:animEffect transition="in" filter="wipe(down)">
                                      <p:cBhvr>
                                        <p:cTn id="16" dur="500"/>
                                        <p:tgtEl>
                                          <p:spTgt spid="19459">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9459">
                                            <p:txEl>
                                              <p:pRg st="6" end="6"/>
                                            </p:txEl>
                                          </p:spTgt>
                                        </p:tgtEl>
                                        <p:attrNameLst>
                                          <p:attrName>style.visibility</p:attrName>
                                        </p:attrNameLst>
                                      </p:cBhvr>
                                      <p:to>
                                        <p:strVal val="visible"/>
                                      </p:to>
                                    </p:set>
                                    <p:animEffect transition="in" filter="wipe(down)">
                                      <p:cBhvr>
                                        <p:cTn id="19" dur="500"/>
                                        <p:tgtEl>
                                          <p:spTgt spid="194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63" y="0"/>
            <a:ext cx="10972800" cy="1143000"/>
          </a:xfrm>
        </p:spPr>
        <p:txBody>
          <a:bodyPr>
            <a:normAutofit/>
          </a:bodyPr>
          <a:lstStyle/>
          <a:p>
            <a:r>
              <a:rPr lang="en-US" sz="4800" dirty="0" smtClean="0"/>
              <a:t>Is it copyrighted?</a:t>
            </a:r>
            <a:endParaRPr lang="en-US" sz="4800" dirty="0"/>
          </a:p>
        </p:txBody>
      </p:sp>
      <p:grpSp>
        <p:nvGrpSpPr>
          <p:cNvPr id="4" name="Group 62"/>
          <p:cNvGrpSpPr>
            <a:grpSpLocks/>
          </p:cNvGrpSpPr>
          <p:nvPr/>
        </p:nvGrpSpPr>
        <p:grpSpPr bwMode="auto">
          <a:xfrm>
            <a:off x="5222371" y="948441"/>
            <a:ext cx="3494088" cy="5181600"/>
            <a:chOff x="2352" y="1056"/>
            <a:chExt cx="2201" cy="3264"/>
          </a:xfrm>
        </p:grpSpPr>
        <p:pic>
          <p:nvPicPr>
            <p:cNvPr id="5" name="Picture 60" descr="MPj0309330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 y="1056"/>
              <a:ext cx="2201" cy="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7"/>
            <p:cNvSpPr txBox="1">
              <a:spLocks noChangeArrowheads="1"/>
            </p:cNvSpPr>
            <p:nvPr/>
          </p:nvSpPr>
          <p:spPr bwMode="auto">
            <a:xfrm>
              <a:off x="2448" y="1152"/>
              <a:ext cx="2016"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effectLst>
                    <a:outerShdw blurRad="38100" dist="38100" dir="2700000" algn="tl">
                      <a:srgbClr val="000000"/>
                    </a:outerShdw>
                  </a:effectLst>
                  <a:latin typeface="Times New Roman" pitchFamily="18" charset="0"/>
                </a:rPr>
                <a:t>What else can be copyrighted?</a:t>
              </a:r>
            </a:p>
          </p:txBody>
        </p:sp>
      </p:grpSp>
      <p:grpSp>
        <p:nvGrpSpPr>
          <p:cNvPr id="7" name="Group 51"/>
          <p:cNvGrpSpPr>
            <a:grpSpLocks/>
          </p:cNvGrpSpPr>
          <p:nvPr/>
        </p:nvGrpSpPr>
        <p:grpSpPr bwMode="auto">
          <a:xfrm>
            <a:off x="5222371" y="751068"/>
            <a:ext cx="3810000" cy="5257800"/>
            <a:chOff x="3290" y="864"/>
            <a:chExt cx="2400" cy="3312"/>
          </a:xfrm>
        </p:grpSpPr>
        <p:pic>
          <p:nvPicPr>
            <p:cNvPr id="8" name="Picture 48" descr="MPj03959960000[1]"/>
            <p:cNvPicPr>
              <a:picLocks noChangeAspect="1" noChangeArrowheads="1"/>
            </p:cNvPicPr>
            <p:nvPr/>
          </p:nvPicPr>
          <p:blipFill>
            <a:blip r:embed="rId3">
              <a:extLst>
                <a:ext uri="{28A0092B-C50C-407E-A947-70E740481C1C}">
                  <a14:useLocalDpi xmlns:a14="http://schemas.microsoft.com/office/drawing/2010/main" val="0"/>
                </a:ext>
              </a:extLst>
            </a:blip>
            <a:srcRect l="33981" r="17476" b="-946"/>
            <a:stretch>
              <a:fillRect/>
            </a:stretch>
          </p:blipFill>
          <p:spPr bwMode="auto">
            <a:xfrm>
              <a:off x="3290" y="864"/>
              <a:ext cx="2400" cy="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0"/>
            <p:cNvSpPr txBox="1">
              <a:spLocks noChangeArrowheads="1"/>
            </p:cNvSpPr>
            <p:nvPr/>
          </p:nvSpPr>
          <p:spPr bwMode="auto">
            <a:xfrm>
              <a:off x="3434" y="960"/>
              <a:ext cx="192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effectLst>
                    <a:outerShdw blurRad="38100" dist="38100" dir="2700000" algn="tl">
                      <a:srgbClr val="000000"/>
                    </a:outerShdw>
                  </a:effectLst>
                  <a:latin typeface="Times New Roman" pitchFamily="18" charset="0"/>
                </a:rPr>
                <a:t>A movie you see at a theater</a:t>
              </a:r>
            </a:p>
          </p:txBody>
        </p:sp>
      </p:grpSp>
      <p:grpSp>
        <p:nvGrpSpPr>
          <p:cNvPr id="10" name="Group 53"/>
          <p:cNvGrpSpPr>
            <a:grpSpLocks/>
          </p:cNvGrpSpPr>
          <p:nvPr/>
        </p:nvGrpSpPr>
        <p:grpSpPr bwMode="auto">
          <a:xfrm>
            <a:off x="5250946" y="674868"/>
            <a:ext cx="3733800" cy="5486400"/>
            <a:chOff x="960" y="1104"/>
            <a:chExt cx="2240" cy="3072"/>
          </a:xfrm>
        </p:grpSpPr>
        <p:pic>
          <p:nvPicPr>
            <p:cNvPr id="11" name="Picture 10" descr="MPj03163570000[1]"/>
            <p:cNvPicPr>
              <a:picLocks noChangeAspect="1" noChangeArrowheads="1"/>
            </p:cNvPicPr>
            <p:nvPr/>
          </p:nvPicPr>
          <p:blipFill>
            <a:blip r:embed="rId4">
              <a:lum contrast="-30000"/>
              <a:extLst>
                <a:ext uri="{28A0092B-C50C-407E-A947-70E740481C1C}">
                  <a14:useLocalDpi xmlns:a14="http://schemas.microsoft.com/office/drawing/2010/main" val="0"/>
                </a:ext>
              </a:extLst>
            </a:blip>
            <a:srcRect l="29451" r="20833"/>
            <a:stretch>
              <a:fillRect/>
            </a:stretch>
          </p:blipFill>
          <p:spPr bwMode="auto">
            <a:xfrm>
              <a:off x="960" y="1104"/>
              <a:ext cx="2240" cy="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52"/>
            <p:cNvSpPr txBox="1">
              <a:spLocks noChangeArrowheads="1"/>
            </p:cNvSpPr>
            <p:nvPr/>
          </p:nvSpPr>
          <p:spPr bwMode="auto">
            <a:xfrm>
              <a:off x="1152" y="1200"/>
              <a:ext cx="1920"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solidFill>
                    <a:srgbClr val="000000"/>
                  </a:solidFill>
                  <a:effectLst>
                    <a:outerShdw blurRad="38100" dist="38100" dir="2700000" algn="tl">
                      <a:srgbClr val="FFFFFF"/>
                    </a:outerShdw>
                  </a:effectLst>
                  <a:latin typeface="Times New Roman" pitchFamily="18" charset="0"/>
                </a:rPr>
                <a:t>Your brother’s wedding video</a:t>
              </a:r>
            </a:p>
          </p:txBody>
        </p:sp>
      </p:grpSp>
      <p:grpSp>
        <p:nvGrpSpPr>
          <p:cNvPr id="13" name="Group 47"/>
          <p:cNvGrpSpPr>
            <a:grpSpLocks/>
          </p:cNvGrpSpPr>
          <p:nvPr/>
        </p:nvGrpSpPr>
        <p:grpSpPr bwMode="auto">
          <a:xfrm>
            <a:off x="5222371" y="674868"/>
            <a:ext cx="3733800" cy="5486400"/>
            <a:chOff x="1872" y="384"/>
            <a:chExt cx="2352" cy="3456"/>
          </a:xfrm>
        </p:grpSpPr>
        <p:pic>
          <p:nvPicPr>
            <p:cNvPr id="14" name="Picture 12" descr="MPj03879530000[1]"/>
            <p:cNvPicPr>
              <a:picLocks noChangeAspect="1" noChangeArrowheads="1"/>
            </p:cNvPicPr>
            <p:nvPr/>
          </p:nvPicPr>
          <p:blipFill>
            <a:blip r:embed="rId5">
              <a:lum contrast="-30000"/>
              <a:extLst>
                <a:ext uri="{28A0092B-C50C-407E-A947-70E740481C1C}">
                  <a14:useLocalDpi xmlns:a14="http://schemas.microsoft.com/office/drawing/2010/main" val="0"/>
                </a:ext>
              </a:extLst>
            </a:blip>
            <a:srcRect r="51448"/>
            <a:stretch>
              <a:fillRect/>
            </a:stretch>
          </p:blipFill>
          <p:spPr bwMode="auto">
            <a:xfrm>
              <a:off x="1872" y="384"/>
              <a:ext cx="2352"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6"/>
            <p:cNvSpPr txBox="1">
              <a:spLocks noChangeArrowheads="1"/>
            </p:cNvSpPr>
            <p:nvPr/>
          </p:nvSpPr>
          <p:spPr bwMode="auto">
            <a:xfrm>
              <a:off x="2064" y="528"/>
              <a:ext cx="192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a:solidFill>
                    <a:srgbClr val="000000"/>
                  </a:solidFill>
                  <a:effectLst>
                    <a:outerShdw blurRad="38100" dist="38100" dir="2700000" algn="tl">
                      <a:srgbClr val="FFFFFF"/>
                    </a:outerShdw>
                  </a:effectLst>
                  <a:latin typeface="Times New Roman" pitchFamily="18" charset="0"/>
                </a:rPr>
                <a:t>A software program like Microsoft Excel</a:t>
              </a:r>
            </a:p>
          </p:txBody>
        </p:sp>
      </p:grpSp>
      <p:grpSp>
        <p:nvGrpSpPr>
          <p:cNvPr id="16" name="Group 45"/>
          <p:cNvGrpSpPr>
            <a:grpSpLocks/>
          </p:cNvGrpSpPr>
          <p:nvPr/>
        </p:nvGrpSpPr>
        <p:grpSpPr bwMode="auto">
          <a:xfrm>
            <a:off x="5250946" y="751068"/>
            <a:ext cx="3657600" cy="5486400"/>
            <a:chOff x="1920" y="384"/>
            <a:chExt cx="2304" cy="3456"/>
          </a:xfrm>
        </p:grpSpPr>
        <p:pic>
          <p:nvPicPr>
            <p:cNvPr id="17" name="Picture 24" descr="MPj03141730000[1]"/>
            <p:cNvPicPr>
              <a:picLocks noChangeAspect="1" noChangeArrowheads="1"/>
            </p:cNvPicPr>
            <p:nvPr/>
          </p:nvPicPr>
          <p:blipFill>
            <a:blip r:embed="rId6">
              <a:lum contrast="-36000"/>
              <a:extLst>
                <a:ext uri="{28A0092B-C50C-407E-A947-70E740481C1C}">
                  <a14:useLocalDpi xmlns:a14="http://schemas.microsoft.com/office/drawing/2010/main" val="0"/>
                </a:ext>
              </a:extLst>
            </a:blip>
            <a:srcRect l="4596" r="21864"/>
            <a:stretch>
              <a:fillRect/>
            </a:stretch>
          </p:blipFill>
          <p:spPr bwMode="auto">
            <a:xfrm>
              <a:off x="1920" y="384"/>
              <a:ext cx="2304"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44"/>
            <p:cNvSpPr txBox="1">
              <a:spLocks noChangeArrowheads="1"/>
            </p:cNvSpPr>
            <p:nvPr/>
          </p:nvSpPr>
          <p:spPr bwMode="auto">
            <a:xfrm>
              <a:off x="2016" y="480"/>
              <a:ext cx="192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solidFill>
                    <a:srgbClr val="000000"/>
                  </a:solidFill>
                  <a:effectLst>
                    <a:outerShdw blurRad="38100" dist="38100" dir="2700000" algn="tl">
                      <a:srgbClr val="FFFFFF"/>
                    </a:outerShdw>
                  </a:effectLst>
                  <a:latin typeface="Times New Roman" pitchFamily="18" charset="0"/>
                </a:rPr>
                <a:t>A sculpture in a museum</a:t>
              </a:r>
            </a:p>
          </p:txBody>
        </p:sp>
      </p:grpSp>
      <p:grpSp>
        <p:nvGrpSpPr>
          <p:cNvPr id="19" name="Group 54"/>
          <p:cNvGrpSpPr>
            <a:grpSpLocks/>
          </p:cNvGrpSpPr>
          <p:nvPr/>
        </p:nvGrpSpPr>
        <p:grpSpPr bwMode="auto">
          <a:xfrm>
            <a:off x="5250946" y="827268"/>
            <a:ext cx="3689350" cy="5181600"/>
            <a:chOff x="1920" y="528"/>
            <a:chExt cx="2324" cy="3264"/>
          </a:xfrm>
        </p:grpSpPr>
        <p:pic>
          <p:nvPicPr>
            <p:cNvPr id="20" name="Picture 6" descr="MPj03998760000[1]"/>
            <p:cNvPicPr>
              <a:picLocks noChangeAspect="1" noChangeArrowheads="1"/>
            </p:cNvPicPr>
            <p:nvPr/>
          </p:nvPicPr>
          <p:blipFill>
            <a:blip r:embed="rId7">
              <a:extLst>
                <a:ext uri="{28A0092B-C50C-407E-A947-70E740481C1C}">
                  <a14:useLocalDpi xmlns:a14="http://schemas.microsoft.com/office/drawing/2010/main" val="0"/>
                </a:ext>
              </a:extLst>
            </a:blip>
            <a:srcRect l="52554"/>
            <a:stretch>
              <a:fillRect/>
            </a:stretch>
          </p:blipFill>
          <p:spPr bwMode="auto">
            <a:xfrm>
              <a:off x="1920" y="528"/>
              <a:ext cx="2324" cy="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42"/>
            <p:cNvSpPr txBox="1">
              <a:spLocks noChangeArrowheads="1"/>
            </p:cNvSpPr>
            <p:nvPr/>
          </p:nvSpPr>
          <p:spPr bwMode="auto">
            <a:xfrm>
              <a:off x="2160" y="62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a:effectLst>
                    <a:outerShdw blurRad="38100" dist="38100" dir="2700000" algn="tl">
                      <a:srgbClr val="000000"/>
                    </a:outerShdw>
                  </a:effectLst>
                  <a:latin typeface="Times New Roman" pitchFamily="18" charset="0"/>
                </a:rPr>
                <a:t>A piece of music</a:t>
              </a:r>
            </a:p>
          </p:txBody>
        </p:sp>
      </p:grpSp>
      <p:grpSp>
        <p:nvGrpSpPr>
          <p:cNvPr id="22" name="Group 41"/>
          <p:cNvGrpSpPr>
            <a:grpSpLocks/>
          </p:cNvGrpSpPr>
          <p:nvPr/>
        </p:nvGrpSpPr>
        <p:grpSpPr bwMode="auto">
          <a:xfrm>
            <a:off x="5250946" y="827268"/>
            <a:ext cx="3562350" cy="5410200"/>
            <a:chOff x="5939" y="741"/>
            <a:chExt cx="2244" cy="3408"/>
          </a:xfrm>
        </p:grpSpPr>
        <p:pic>
          <p:nvPicPr>
            <p:cNvPr id="23" name="Picture 5" descr="MPj0309049000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9" y="741"/>
              <a:ext cx="2244" cy="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38"/>
            <p:cNvSpPr txBox="1">
              <a:spLocks noChangeArrowheads="1"/>
            </p:cNvSpPr>
            <p:nvPr/>
          </p:nvSpPr>
          <p:spPr bwMode="auto">
            <a:xfrm>
              <a:off x="6005" y="885"/>
              <a:ext cx="192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effectLst>
                    <a:outerShdw blurRad="38100" dist="38100" dir="2700000" algn="tl">
                      <a:srgbClr val="000000"/>
                    </a:outerShdw>
                  </a:effectLst>
                  <a:latin typeface="Times New Roman" pitchFamily="18" charset="0"/>
                </a:rPr>
                <a:t>A drawing your sister does for your mom</a:t>
              </a:r>
            </a:p>
          </p:txBody>
        </p:sp>
      </p:grpSp>
      <p:grpSp>
        <p:nvGrpSpPr>
          <p:cNvPr id="25" name="Group 43"/>
          <p:cNvGrpSpPr>
            <a:grpSpLocks/>
          </p:cNvGrpSpPr>
          <p:nvPr/>
        </p:nvGrpSpPr>
        <p:grpSpPr bwMode="auto">
          <a:xfrm>
            <a:off x="5222371" y="721452"/>
            <a:ext cx="3619500" cy="5486400"/>
            <a:chOff x="4118" y="697"/>
            <a:chExt cx="2280" cy="3456"/>
          </a:xfrm>
        </p:grpSpPr>
        <p:pic>
          <p:nvPicPr>
            <p:cNvPr id="26" name="Picture 28" descr="MPPH01916J000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8" y="697"/>
              <a:ext cx="2280"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40"/>
            <p:cNvSpPr txBox="1">
              <a:spLocks noChangeArrowheads="1"/>
            </p:cNvSpPr>
            <p:nvPr/>
          </p:nvSpPr>
          <p:spPr bwMode="auto">
            <a:xfrm>
              <a:off x="4286" y="796"/>
              <a:ext cx="192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2400" dirty="0">
                  <a:effectLst>
                    <a:outerShdw blurRad="38100" dist="38100" dir="2700000" algn="tl">
                      <a:srgbClr val="000000"/>
                    </a:outerShdw>
                  </a:effectLst>
                  <a:latin typeface="Times New Roman" pitchFamily="18" charset="0"/>
                </a:rPr>
                <a:t>A picture a photographer takes</a:t>
              </a:r>
            </a:p>
          </p:txBody>
        </p:sp>
      </p:grpSp>
    </p:spTree>
    <p:extLst>
      <p:ext uri="{BB962C8B-B14F-4D97-AF65-F5344CB8AC3E}">
        <p14:creationId xmlns:p14="http://schemas.microsoft.com/office/powerpoint/2010/main" val="250799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3"/>
                                        </p:tgtEl>
                                        <p:attrNameLst>
                                          <p:attrName>style.visibility</p:attrName>
                                        </p:attrNameLst>
                                      </p:cBhvr>
                                      <p:to>
                                        <p:strVal val="hidden"/>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16"/>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19"/>
                                        </p:tgtEl>
                                        <p:attrNameLst>
                                          <p:attrName>style.visibility</p:attrName>
                                        </p:attrNameLst>
                                      </p:cBhvr>
                                      <p:to>
                                        <p:strVal val="hidden"/>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22"/>
                                        </p:tgtEl>
                                        <p:attrNameLst>
                                          <p:attrName>style.visibility</p:attrName>
                                        </p:attrNameLst>
                                      </p:cBhvr>
                                      <p:to>
                                        <p:strVal val="hidden"/>
                                      </p:to>
                                    </p:set>
                                  </p:childTnLst>
                                </p:cTn>
                              </p:par>
                            </p:childTnLst>
                          </p:cTn>
                        </p:par>
                        <p:par>
                          <p:cTn id="47" fill="hold">
                            <p:stCondLst>
                              <p:cond delay="0"/>
                            </p:stCondLst>
                            <p:childTnLst>
                              <p:par>
                                <p:cTn id="48" presetID="1"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25"/>
                                        </p:tgtEl>
                                        <p:attrNameLst>
                                          <p:attrName>style.visibility</p:attrName>
                                        </p:attrNameLst>
                                      </p:cBhvr>
                                      <p:to>
                                        <p:strVal val="hidden"/>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Thatch</Template>
  <TotalTime>353</TotalTime>
  <Words>1128</Words>
  <Application>Microsoft Office PowerPoint</Application>
  <PresentationFormat>Widescreen</PresentationFormat>
  <Paragraphs>169</Paragraphs>
  <Slides>40</Slides>
  <Notes>14</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1" baseType="lpstr">
      <vt:lpstr>Arial</vt:lpstr>
      <vt:lpstr>Arial Black</vt:lpstr>
      <vt:lpstr>Calibri</vt:lpstr>
      <vt:lpstr>Rockwell Extra Bold</vt:lpstr>
      <vt:lpstr>Times</vt:lpstr>
      <vt:lpstr>Times New Roman</vt:lpstr>
      <vt:lpstr>Tw Cen MT</vt:lpstr>
      <vt:lpstr>Tw Cen MT Condensed</vt:lpstr>
      <vt:lpstr>Wingdings</vt:lpstr>
      <vt:lpstr>Thatch</vt:lpstr>
      <vt:lpstr>Bitmap Image</vt:lpstr>
      <vt:lpstr>Digital Citizenship</vt:lpstr>
      <vt:lpstr>What is Digital Citizenship?</vt:lpstr>
      <vt:lpstr>Improper Netiquette</vt:lpstr>
      <vt:lpstr>Cyber-bullying</vt:lpstr>
      <vt:lpstr>PowerPoint Presentation</vt:lpstr>
      <vt:lpstr>PowerPoint Presentation</vt:lpstr>
      <vt:lpstr>Intellectual Property</vt:lpstr>
      <vt:lpstr>Copyright </vt:lpstr>
      <vt:lpstr>Is it copyrighted?</vt:lpstr>
      <vt:lpstr>Copyright, continued</vt:lpstr>
      <vt:lpstr>Copyright, continued</vt:lpstr>
      <vt:lpstr>Creative Commons</vt:lpstr>
      <vt:lpstr>Creative Commons</vt:lpstr>
      <vt:lpstr>Trademark</vt:lpstr>
      <vt:lpstr>Public Domain</vt:lpstr>
      <vt:lpstr>What is Public and Private Information</vt:lpstr>
      <vt:lpstr>Public or Private?</vt:lpstr>
      <vt:lpstr>Piracy</vt:lpstr>
      <vt:lpstr>Plagiarism</vt:lpstr>
      <vt:lpstr>Citing Sources</vt:lpstr>
      <vt:lpstr>What is a Software License?</vt:lpstr>
      <vt:lpstr>3 Types of Licenses</vt:lpstr>
      <vt:lpstr>Freeware or “Public Domain”</vt:lpstr>
      <vt:lpstr>Shareware or Trial</vt:lpstr>
      <vt:lpstr>Regular Software License</vt:lpstr>
      <vt:lpstr>End-User License Agreement (EULA)</vt:lpstr>
      <vt:lpstr>EULA</vt:lpstr>
      <vt:lpstr>Acceptable Use Policy</vt:lpstr>
      <vt:lpstr>Alpine School District’s AUP</vt:lpstr>
      <vt:lpstr>What did I agree to?</vt:lpstr>
      <vt:lpstr>What did I agree to?</vt:lpstr>
      <vt:lpstr>Acceptable Use Policy</vt:lpstr>
      <vt:lpstr>Is it ethical?</vt:lpstr>
      <vt:lpstr>April</vt:lpstr>
      <vt:lpstr>Tyler</vt:lpstr>
      <vt:lpstr>Todd</vt:lpstr>
      <vt:lpstr>Rick</vt:lpstr>
      <vt:lpstr>Charlene</vt:lpstr>
      <vt:lpstr>References</vt:lpstr>
      <vt:lpstr>The End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Citizenship</dc:title>
  <dc:creator>Cathy Tom</dc:creator>
  <cp:lastModifiedBy>JHinton</cp:lastModifiedBy>
  <cp:revision>30</cp:revision>
  <dcterms:created xsi:type="dcterms:W3CDTF">2013-11-14T22:47:15Z</dcterms:created>
  <dcterms:modified xsi:type="dcterms:W3CDTF">2014-04-30T21:54:54Z</dcterms:modified>
</cp:coreProperties>
</file>